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4"/>
    <p:sldMasterId id="2147483665" r:id="rId5"/>
  </p:sldMasterIdLst>
  <p:notesMasterIdLst>
    <p:notesMasterId r:id="rId20"/>
  </p:notesMasterIdLst>
  <p:handoutMasterIdLst>
    <p:handoutMasterId r:id="rId21"/>
  </p:handoutMasterIdLst>
  <p:sldIdLst>
    <p:sldId id="1426" r:id="rId6"/>
    <p:sldId id="1404" r:id="rId7"/>
    <p:sldId id="1447" r:id="rId8"/>
    <p:sldId id="1479" r:id="rId9"/>
    <p:sldId id="1481" r:id="rId10"/>
    <p:sldId id="1448" r:id="rId11"/>
    <p:sldId id="1478" r:id="rId12"/>
    <p:sldId id="1477" r:id="rId13"/>
    <p:sldId id="1457" r:id="rId14"/>
    <p:sldId id="1452" r:id="rId15"/>
    <p:sldId id="1469" r:id="rId16"/>
    <p:sldId id="1464" r:id="rId17"/>
    <p:sldId id="1471" r:id="rId18"/>
    <p:sldId id="1467" r:id="rId19"/>
  </p:sldIdLst>
  <p:sldSz cx="12192000" cy="6858000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orient="horz" pos="4133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4" orient="horz" pos="2727" userDrawn="1">
          <p15:clr>
            <a:srgbClr val="A4A3A4"/>
          </p15:clr>
        </p15:guide>
        <p15:guide id="5" orient="horz" pos="432" userDrawn="1">
          <p15:clr>
            <a:srgbClr val="A4A3A4"/>
          </p15:clr>
        </p15:guide>
        <p15:guide id="6" orient="horz" pos="640" userDrawn="1">
          <p15:clr>
            <a:srgbClr val="A4A3A4"/>
          </p15:clr>
        </p15:guide>
        <p15:guide id="7" orient="horz" pos="3120" userDrawn="1">
          <p15:clr>
            <a:srgbClr val="A4A3A4"/>
          </p15:clr>
        </p15:guide>
        <p15:guide id="8" orient="horz" pos="3816" userDrawn="1">
          <p15:clr>
            <a:srgbClr val="A4A3A4"/>
          </p15:clr>
        </p15:guide>
        <p15:guide id="9" pos="756" userDrawn="1">
          <p15:clr>
            <a:srgbClr val="A4A3A4"/>
          </p15:clr>
        </p15:guide>
        <p15:guide id="10" pos="5927" userDrawn="1">
          <p15:clr>
            <a:srgbClr val="A4A3A4"/>
          </p15:clr>
        </p15:guide>
        <p15:guide id="11" pos="260" userDrawn="1">
          <p15:clr>
            <a:srgbClr val="A4A3A4"/>
          </p15:clr>
        </p15:guide>
        <p15:guide id="12" pos="3704" userDrawn="1">
          <p15:clr>
            <a:srgbClr val="A4A3A4"/>
          </p15:clr>
        </p15:guide>
        <p15:guide id="13" pos="2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AB"/>
    <a:srgbClr val="FFFFCC"/>
    <a:srgbClr val="E64D24"/>
    <a:srgbClr val="FF5757"/>
    <a:srgbClr val="FF9B9B"/>
    <a:srgbClr val="B3A69F"/>
    <a:srgbClr val="CC9900"/>
    <a:srgbClr val="FFCC66"/>
    <a:srgbClr val="E25AFE"/>
    <a:srgbClr val="D9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26" autoAdjust="0"/>
  </p:normalViewPr>
  <p:slideViewPr>
    <p:cSldViewPr snapToGrid="0">
      <p:cViewPr varScale="1">
        <p:scale>
          <a:sx n="105" d="100"/>
          <a:sy n="105" d="100"/>
        </p:scale>
        <p:origin x="780" y="96"/>
      </p:cViewPr>
      <p:guideLst>
        <p:guide orient="horz" pos="1296"/>
        <p:guide orient="horz" pos="4133"/>
        <p:guide orient="horz" pos="2296"/>
        <p:guide orient="horz" pos="2727"/>
        <p:guide orient="horz" pos="432"/>
        <p:guide orient="horz" pos="640"/>
        <p:guide orient="horz" pos="3120"/>
        <p:guide orient="horz" pos="3816"/>
        <p:guide pos="756"/>
        <p:guide pos="5927"/>
        <p:guide pos="260"/>
        <p:guide pos="3704"/>
        <p:guide pos="2432"/>
      </p:guideLst>
    </p:cSldViewPr>
  </p:slideViewPr>
  <p:outlineViewPr>
    <p:cViewPr>
      <p:scale>
        <a:sx n="25" d="100"/>
        <a:sy n="25" d="100"/>
      </p:scale>
      <p:origin x="0" y="7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52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65" tIns="44932" rIns="89865" bIns="44932" numCol="1" anchor="t" anchorCtr="0" compatLnSpc="1">
            <a:prstTxWarp prst="textNoShape">
              <a:avLst/>
            </a:prstTxWarp>
          </a:bodyPr>
          <a:lstStyle>
            <a:lvl1pPr algn="l" defTabSz="898782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23" y="0"/>
            <a:ext cx="2945954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65" tIns="44932" rIns="89865" bIns="44932" numCol="1" anchor="t" anchorCtr="0" compatLnSpc="1">
            <a:prstTxWarp prst="textNoShape">
              <a:avLst/>
            </a:prstTxWarp>
          </a:bodyPr>
          <a:lstStyle>
            <a:lvl1pPr algn="r" defTabSz="898782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324"/>
            <a:ext cx="2945955" cy="49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65" tIns="44932" rIns="89865" bIns="44932" numCol="1" anchor="b" anchorCtr="0" compatLnSpc="1">
            <a:prstTxWarp prst="textNoShape">
              <a:avLst/>
            </a:prstTxWarp>
          </a:bodyPr>
          <a:lstStyle>
            <a:lvl1pPr algn="l" defTabSz="898782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23" y="9429324"/>
            <a:ext cx="2945954" cy="49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65" tIns="44932" rIns="89865" bIns="44932" numCol="1" anchor="b" anchorCtr="0" compatLnSpc="1">
            <a:prstTxWarp prst="textNoShape">
              <a:avLst/>
            </a:prstTxWarp>
          </a:bodyPr>
          <a:lstStyle>
            <a:lvl1pPr algn="r" defTabSz="898782">
              <a:defRPr sz="1200" smtClean="0"/>
            </a:lvl1pPr>
          </a:lstStyle>
          <a:p>
            <a:pPr>
              <a:defRPr/>
            </a:pPr>
            <a:fld id="{70FFFAA3-50DF-F147-9BE5-1C612395CA6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23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4" tIns="44097" rIns="88194" bIns="44097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7" y="0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4" tIns="44097" rIns="88194" bIns="4409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4" y="4715484"/>
            <a:ext cx="5437550" cy="446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4" tIns="44097" rIns="88194" bIns="44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681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4" tIns="44097" rIns="88194" bIns="44097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7" y="9427681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4" tIns="44097" rIns="88194" bIns="4409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178425-7A89-DD48-A4C1-C25CEBC861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906D3-8ACD-C94E-9186-27E29231A7EE}" type="slidenum">
              <a:rPr lang="it-IT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192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906D3-8ACD-C94E-9186-27E29231A7EE}" type="slidenum">
              <a:rPr lang="it-IT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4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906D3-8ACD-C94E-9186-27E29231A7EE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50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78425-7A89-DD48-A4C1-C25CEBC861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289F8-CBF9-6071-CD6E-DA76FB83A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761066-450F-A81B-D6F4-3B8354714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3C32E52-59D3-FEF9-2C53-4437BAE09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ABA33B-C995-270A-1B9F-9C842BA6C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78425-7A89-DD48-A4C1-C25CEBC861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906D3-8ACD-C94E-9186-27E29231A7EE}" type="slidenum">
              <a:rPr lang="it-IT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21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78425-7A89-DD48-A4C1-C25CEBC861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2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78425-7A89-DD48-A4C1-C25CEBC861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1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78425-7A89-DD48-A4C1-C25CEBC861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9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8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21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0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58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6514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5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59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083F1E-183E-C34D-93AB-D28A234A763A}" type="slidenum">
              <a:rPr lang="it-IT">
                <a:solidFill>
                  <a:srgbClr val="000000"/>
                </a:solidFill>
                <a:latin typeface="Times New Roman"/>
              </a:rPr>
              <a:pPr/>
              <a:t>‹N›</a:t>
            </a:fld>
            <a:endParaRPr lang="it-IT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731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936292-BCEB-6043-A1BF-088EB70B62C7}" type="slidenum">
              <a:rPr lang="it-IT">
                <a:solidFill>
                  <a:srgbClr val="000000"/>
                </a:solidFill>
                <a:latin typeface="Times New Roman"/>
              </a:rPr>
              <a:pPr/>
              <a:t>‹N›</a:t>
            </a:fld>
            <a:endParaRPr lang="it-IT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467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C85AB0-568E-BC44-92EC-34F09B0019CE}" type="slidenum">
              <a:rPr lang="it-IT">
                <a:solidFill>
                  <a:srgbClr val="000000"/>
                </a:solidFill>
                <a:latin typeface="Times New Roman"/>
              </a:rPr>
              <a:pPr/>
              <a:t>‹N›</a:t>
            </a:fld>
            <a:endParaRPr lang="it-IT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473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E3602D-5367-B646-A079-056E18681854}" type="slidenum">
              <a:rPr lang="it-IT">
                <a:solidFill>
                  <a:srgbClr val="000000"/>
                </a:solidFill>
                <a:latin typeface="Times New Roman"/>
              </a:rPr>
              <a:pPr/>
              <a:t>‹N›</a:t>
            </a:fld>
            <a:endParaRPr lang="it-IT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153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841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6A40E26-8E9E-4540-A87D-294ECEFF5C39}" type="slidenum">
              <a:rPr lang="it-IT">
                <a:solidFill>
                  <a:srgbClr val="000000"/>
                </a:solidFill>
                <a:latin typeface="Times New Roman"/>
              </a:rPr>
              <a:pPr/>
              <a:t>‹N›</a:t>
            </a:fld>
            <a:endParaRPr lang="it-IT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8969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425C11-9794-B949-96B4-F2B53E31E204}" type="slidenum">
              <a:rPr lang="it-IT">
                <a:solidFill>
                  <a:srgbClr val="000000"/>
                </a:solidFill>
                <a:latin typeface="Times New Roman"/>
              </a:rPr>
              <a:pPr/>
              <a:t>‹N›</a:t>
            </a:fld>
            <a:endParaRPr lang="it-IT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767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72D711-49A8-BE44-AB82-3E7D2153B330}" type="slidenum">
              <a:rPr lang="it-IT">
                <a:solidFill>
                  <a:srgbClr val="000000"/>
                </a:solidFill>
                <a:latin typeface="Times New Roman"/>
              </a:rPr>
              <a:pPr/>
              <a:t>‹N›</a:t>
            </a:fld>
            <a:endParaRPr lang="it-IT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198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65E1E8-B416-754F-B57D-4EA2777FD50B}" type="slidenum">
              <a:rPr lang="it-IT">
                <a:solidFill>
                  <a:srgbClr val="000000"/>
                </a:solidFill>
                <a:latin typeface="Times New Roman"/>
              </a:rPr>
              <a:pPr/>
              <a:t>‹N›</a:t>
            </a:fld>
            <a:endParaRPr lang="it-IT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7926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70BDF3-61EB-B548-ABF8-BB19B819DAFE}" type="slidenum">
              <a:rPr lang="it-IT">
                <a:solidFill>
                  <a:srgbClr val="000000"/>
                </a:solidFill>
                <a:latin typeface="Times New Roman"/>
              </a:rPr>
              <a:pPr/>
              <a:t>‹N›</a:t>
            </a:fld>
            <a:endParaRPr lang="it-IT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1421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119308-37E3-114F-AC7B-B9CFD319973E}" type="slidenum">
              <a:rPr lang="it-IT">
                <a:solidFill>
                  <a:srgbClr val="000000"/>
                </a:solidFill>
                <a:latin typeface="Times New Roman"/>
              </a:rPr>
              <a:pPr/>
              <a:t>‹N›</a:t>
            </a:fld>
            <a:endParaRPr lang="it-IT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6900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47036-A4ED-3E4B-9D88-DD54BD8875B5}" type="slidenum">
              <a:rPr lang="it-IT">
                <a:solidFill>
                  <a:srgbClr val="000000"/>
                </a:solidFill>
                <a:latin typeface="Times New Roman"/>
              </a:rPr>
              <a:pPr/>
              <a:t>‹N›</a:t>
            </a:fld>
            <a:endParaRPr lang="it-IT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3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48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0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140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6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34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5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97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4406901" y="6477000"/>
            <a:ext cx="778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4" tIns="45701" rIns="91404" bIns="4570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it-IT" sz="1200">
              <a:solidFill>
                <a:schemeClr val="bg1"/>
              </a:solidFill>
              <a:latin typeface="News Gothic M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+mn-lt"/>
              </a:defRPr>
            </a:lvl1pPr>
          </a:lstStyle>
          <a:p>
            <a:pPr eaLnBrk="1" hangingPunct="1"/>
            <a:endParaRPr lang="it-IT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+mn-lt"/>
              </a:defRPr>
            </a:lvl1pPr>
          </a:lstStyle>
          <a:p>
            <a:pPr eaLnBrk="1" hangingPunct="1"/>
            <a:endParaRPr lang="it-IT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pPr eaLnBrk="1" hangingPunct="1"/>
            <a:fld id="{EE5F7077-1B6C-754E-89BF-6F0BB45FDACC}" type="slidenum">
              <a:rPr lang="it-IT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eaLnBrk="1" hangingPunct="1"/>
              <a:t>‹N›</a:t>
            </a:fld>
            <a:endParaRPr lang="it-IT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54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emf"/><Relationship Id="rId5" Type="http://schemas.openxmlformats.org/officeDocument/2006/relationships/image" Target="../media/image18.png"/><Relationship Id="rId4" Type="http://schemas.openxmlformats.org/officeDocument/2006/relationships/image" Target="../media/image30.jpeg"/><Relationship Id="rId9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0.png"/><Relationship Id="rId18" Type="http://schemas.openxmlformats.org/officeDocument/2006/relationships/image" Target="../media/image11.jpeg"/><Relationship Id="rId26" Type="http://schemas.openxmlformats.org/officeDocument/2006/relationships/image" Target="../media/image2.png"/><Relationship Id="rId3" Type="http://schemas.openxmlformats.org/officeDocument/2006/relationships/image" Target="../media/image29.png"/><Relationship Id="rId21" Type="http://schemas.openxmlformats.org/officeDocument/2006/relationships/image" Target="../media/image43.png"/><Relationship Id="rId7" Type="http://schemas.openxmlformats.org/officeDocument/2006/relationships/image" Target="../media/image35.png"/><Relationship Id="rId12" Type="http://schemas.openxmlformats.org/officeDocument/2006/relationships/image" Target="../media/image39.svg"/><Relationship Id="rId17" Type="http://schemas.openxmlformats.org/officeDocument/2006/relationships/image" Target="../media/image26.png"/><Relationship Id="rId25" Type="http://schemas.openxmlformats.org/officeDocument/2006/relationships/image" Target="../media/image45.png"/><Relationship Id="rId2" Type="http://schemas.openxmlformats.org/officeDocument/2006/relationships/image" Target="../media/image16.jpeg"/><Relationship Id="rId16" Type="http://schemas.openxmlformats.org/officeDocument/2006/relationships/image" Target="../media/image28.jpe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24" Type="http://schemas.openxmlformats.org/officeDocument/2006/relationships/image" Target="../media/image10.png"/><Relationship Id="rId5" Type="http://schemas.openxmlformats.org/officeDocument/2006/relationships/image" Target="../media/image33.svg"/><Relationship Id="rId15" Type="http://schemas.openxmlformats.org/officeDocument/2006/relationships/image" Target="../media/image42.png"/><Relationship Id="rId23" Type="http://schemas.openxmlformats.org/officeDocument/2006/relationships/image" Target="../media/image24.jpeg"/><Relationship Id="rId10" Type="http://schemas.openxmlformats.org/officeDocument/2006/relationships/image" Target="../media/image37.svg"/><Relationship Id="rId19" Type="http://schemas.openxmlformats.org/officeDocument/2006/relationships/image" Target="../media/image15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svg"/><Relationship Id="rId22" Type="http://schemas.openxmlformats.org/officeDocument/2006/relationships/image" Target="../media/image44.png"/><Relationship Id="rId27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jp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gif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em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jpeg"/><Relationship Id="rId5" Type="http://schemas.openxmlformats.org/officeDocument/2006/relationships/image" Target="../media/image22.jpeg"/><Relationship Id="rId4" Type="http://schemas.openxmlformats.org/officeDocument/2006/relationships/hyperlink" Target="file:///C:\Users\Andrea%20Toselli\Desktop\-CARBOTERMO-\CARBOTERMO%20istituzionali\KWB-MF2-Verbrennungssimulation-de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1200150" y="4740275"/>
            <a:ext cx="61928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4391" name="Line 55"/>
          <p:cNvSpPr>
            <a:spLocks noChangeShapeType="1"/>
          </p:cNvSpPr>
          <p:nvPr/>
        </p:nvSpPr>
        <p:spPr bwMode="auto">
          <a:xfrm>
            <a:off x="-323850" y="3141663"/>
            <a:ext cx="0" cy="159861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>
            <a:off x="7392988" y="3141663"/>
            <a:ext cx="0" cy="159861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>
            <a:off x="47625" y="3255965"/>
            <a:ext cx="6192838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49" y="1652366"/>
            <a:ext cx="9144000" cy="4577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05F23F25-8F47-4D76-A05F-93E4B3B46C5A}"/>
              </a:ext>
            </a:extLst>
          </p:cNvPr>
          <p:cNvSpPr/>
          <p:nvPr/>
        </p:nvSpPr>
        <p:spPr>
          <a:xfrm flipV="1">
            <a:off x="0" y="671804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AC37B68-87E3-4B81-AB11-6408F053A3E4}"/>
              </a:ext>
            </a:extLst>
          </p:cNvPr>
          <p:cNvCxnSpPr/>
          <p:nvPr/>
        </p:nvCxnSpPr>
        <p:spPr>
          <a:xfrm>
            <a:off x="0" y="1273089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50">
            <a:extLst>
              <a:ext uri="{FF2B5EF4-FFF2-40B4-BE49-F238E27FC236}">
                <a16:creationId xmlns:a16="http://schemas.microsoft.com/office/drawing/2014/main" id="{AF003546-DAD1-4575-8944-7D650B57A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10235693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6" name="Text Box 151"/>
          <p:cNvSpPr txBox="1">
            <a:spLocks noChangeArrowheads="1"/>
          </p:cNvSpPr>
          <p:nvPr/>
        </p:nvSpPr>
        <p:spPr bwMode="auto">
          <a:xfrm>
            <a:off x="-87091" y="103538"/>
            <a:ext cx="107768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SCUOLA NEL PARCO</a:t>
            </a:r>
          </a:p>
          <a:p>
            <a:r>
              <a:rPr lang="it-IT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Innovazione e conservazione: </a:t>
            </a:r>
          </a:p>
          <a:p>
            <a:r>
              <a:rPr lang="it-IT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Complesso Scolastico “Parco Nord Milano “</a:t>
            </a:r>
            <a:r>
              <a:rPr lang="it-IT" sz="2000" b="1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endParaRPr lang="it-IT" sz="1000" b="1" dirty="0">
              <a:solidFill>
                <a:srgbClr val="FFFFFF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B60F982-BA8B-49D6-A79D-EE9E9829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34" y="871330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ittà Metropolitana di Milano">
            <a:extLst>
              <a:ext uri="{FF2B5EF4-FFF2-40B4-BE49-F238E27FC236}">
                <a16:creationId xmlns:a16="http://schemas.microsoft.com/office/drawing/2014/main" id="{BA98DC71-159A-481B-BEB6-BD7200CC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C03D3B-3C48-5BF7-34A4-5E29BE6CD740}"/>
              </a:ext>
            </a:extLst>
          </p:cNvPr>
          <p:cNvSpPr txBox="1"/>
          <p:nvPr/>
        </p:nvSpPr>
        <p:spPr>
          <a:xfrm>
            <a:off x="6264976" y="5537074"/>
            <a:ext cx="425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Nord- 14 Marzo 2023</a:t>
            </a:r>
          </a:p>
        </p:txBody>
      </p:sp>
    </p:spTree>
    <p:extLst>
      <p:ext uri="{BB962C8B-B14F-4D97-AF65-F5344CB8AC3E}">
        <p14:creationId xmlns:p14="http://schemas.microsoft.com/office/powerpoint/2010/main" val="17303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0">
            <a:extLst>
              <a:ext uri="{FF2B5EF4-FFF2-40B4-BE49-F238E27FC236}">
                <a16:creationId xmlns:a16="http://schemas.microsoft.com/office/drawing/2014/main" id="{34351264-9C7B-4678-A797-9A53EC965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10235693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B04967CB-BF59-4ECF-8DEA-7B823B43BA81}"/>
              </a:ext>
            </a:extLst>
          </p:cNvPr>
          <p:cNvCxnSpPr/>
          <p:nvPr/>
        </p:nvCxnSpPr>
        <p:spPr>
          <a:xfrm>
            <a:off x="0" y="1477449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6C0C0CDD-081E-4918-A2D3-44F7C0D8E594}"/>
              </a:ext>
            </a:extLst>
          </p:cNvPr>
          <p:cNvSpPr/>
          <p:nvPr/>
        </p:nvSpPr>
        <p:spPr>
          <a:xfrm flipV="1">
            <a:off x="0" y="671927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86374" y="165997"/>
            <a:ext cx="906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Su:</a:t>
            </a:r>
          </a:p>
          <a:p>
            <a:pPr algn="l"/>
            <a:r>
              <a:rPr lang="it-IT" sz="2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Coibentazione tetti e tetto verde/pareti (  in programma)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36DF3F-319C-4172-B460-46DD5D8A51D3}"/>
              </a:ext>
            </a:extLst>
          </p:cNvPr>
          <p:cNvSpPr txBox="1"/>
          <p:nvPr/>
        </p:nvSpPr>
        <p:spPr>
          <a:xfrm>
            <a:off x="0" y="1518996"/>
            <a:ext cx="595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Pannello costituito da due lamiere metalliche di acciaio zincate a caldo con all’interno una </a:t>
            </a:r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schiuma poliuretanica</a:t>
            </a:r>
            <a:endParaRPr lang="it-IT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5F5514-0128-487F-B1B5-5B639D07F048}"/>
              </a:ext>
            </a:extLst>
          </p:cNvPr>
          <p:cNvSpPr txBox="1"/>
          <p:nvPr/>
        </p:nvSpPr>
        <p:spPr>
          <a:xfrm>
            <a:off x="571024" y="5539428"/>
            <a:ext cx="1104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Grazie a queste innovazione si possono ottenere </a:t>
            </a:r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minori dispersioni di calore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durante il periodo invernale ed un </a:t>
            </a:r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abbassamento della temperatura della copertura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nel periodo estivo consentendo una sensibile riduzione dei costi energetici per la gestione delle temperature interne dell’edificio.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31CAB11-DEB5-4A61-B35F-2FF5EAED3D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301" y="3831468"/>
            <a:ext cx="3460634" cy="170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C2A1116-60F3-4E2C-B704-CB5FF4AEF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34" y="871330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ittà Metropolitana di Milano">
            <a:extLst>
              <a:ext uri="{FF2B5EF4-FFF2-40B4-BE49-F238E27FC236}">
                <a16:creationId xmlns:a16="http://schemas.microsoft.com/office/drawing/2014/main" id="{51E563D5-3131-44D9-874F-6F903A44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165D9F-8B03-1F0F-9BFF-FE81638DCC9D}"/>
              </a:ext>
            </a:extLst>
          </p:cNvPr>
          <p:cNvSpPr txBox="1"/>
          <p:nvPr/>
        </p:nvSpPr>
        <p:spPr>
          <a:xfrm>
            <a:off x="7077141" y="1795038"/>
            <a:ext cx="43432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1800" b="1" i="1" dirty="0">
              <a:solidFill>
                <a:srgbClr val="E64D24"/>
              </a:solidFill>
              <a:latin typeface="Calibri" panose="020F0502020204030204" pitchFamily="34" charset="0"/>
              <a:ea typeface="Yu Gothic Medium" panose="020B0500000000000000" pitchFamily="34" charset="-128"/>
              <a:cs typeface="Calibri" panose="020F0502020204030204" pitchFamily="34" charset="0"/>
            </a:endParaRPr>
          </a:p>
          <a:p>
            <a:pPr algn="l"/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ea typeface="Yu Gothic Medium" panose="020B0500000000000000" pitchFamily="34" charset="-128"/>
                <a:cs typeface="Calibri" panose="020F0502020204030204" pitchFamily="34" charset="0"/>
              </a:rPr>
              <a:t>Il cappotto </a:t>
            </a:r>
            <a:r>
              <a:rPr lang="it-IT" sz="1800" b="1" dirty="0">
                <a:latin typeface="Calibri" panose="020F0502020204030204" pitchFamily="34" charset="0"/>
                <a:ea typeface="Yu Gothic Medium" panose="020B0500000000000000" pitchFamily="34" charset="-128"/>
                <a:cs typeface="Calibri" panose="020F0502020204030204" pitchFamily="34" charset="0"/>
              </a:rPr>
              <a:t>è </a:t>
            </a:r>
            <a:r>
              <a:rPr lang="it-IT" sz="1400" b="0" i="0" dirty="0">
                <a:solidFill>
                  <a:srgbClr val="040C28"/>
                </a:solidFill>
                <a:effectLst/>
                <a:latin typeface="Google Sans"/>
              </a:rPr>
              <a:t> </a:t>
            </a:r>
            <a:r>
              <a:rPr lang="it-IT" sz="1800" b="1" dirty="0">
                <a:latin typeface="Calibri" panose="020F0502020204030204" pitchFamily="34" charset="0"/>
                <a:ea typeface="Yu Gothic Medium" panose="020B0500000000000000" pitchFamily="34" charset="-128"/>
                <a:cs typeface="Calibri" panose="020F0502020204030204" pitchFamily="34" charset="0"/>
              </a:rPr>
              <a:t>una tecnica per limitare la dispersione di calore negli edifici con l'ausilio di pannelli isolanti installati sulla superficie esterna delle pareti perimetrali dell'edificio.</a:t>
            </a:r>
          </a:p>
          <a:p>
            <a:pPr algn="l"/>
            <a:r>
              <a:rPr lang="it-IT" sz="1800" b="1" dirty="0">
                <a:latin typeface="Calibri" panose="020F0502020204030204" pitchFamily="34" charset="0"/>
                <a:ea typeface="Yu Gothic Medium" panose="020B0500000000000000" pitchFamily="34" charset="-128"/>
                <a:cs typeface="Calibri" panose="020F0502020204030204" pitchFamily="34" charset="0"/>
              </a:rPr>
              <a:t>Il materiale isolante ipotizzato è la lana di roccia che è ottima per anche per l'isolamento acustico:</a:t>
            </a:r>
          </a:p>
        </p:txBody>
      </p:sp>
      <p:pic>
        <p:nvPicPr>
          <p:cNvPr id="3" name="Picture 2" descr="Cappotto termico: cos'è e quali benefici offre">
            <a:extLst>
              <a:ext uri="{FF2B5EF4-FFF2-40B4-BE49-F238E27FC236}">
                <a16:creationId xmlns:a16="http://schemas.microsoft.com/office/drawing/2014/main" id="{245AB05E-6E74-7216-5EF8-217E4D59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986" y="3730751"/>
            <a:ext cx="1537065" cy="18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A4FF69-87D8-66D3-F16E-E020C5C8D5EE}"/>
              </a:ext>
            </a:extLst>
          </p:cNvPr>
          <p:cNvSpPr txBox="1"/>
          <p:nvPr/>
        </p:nvSpPr>
        <p:spPr>
          <a:xfrm>
            <a:off x="101171" y="2544266"/>
            <a:ext cx="60944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Sistema tecnico per </a:t>
            </a:r>
            <a:r>
              <a:rPr lang="it-IT" sz="20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coperture verdi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caratterizzato da spessori ridotti</a:t>
            </a:r>
            <a:b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(da 13 cm), pesi contenuti (da 95 kg/mq. a massima saturazione) e manutenzione ridotta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09A5795-DDDB-8117-8E02-FBF87049841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4910" t="65761" r="15872" b="1630"/>
          <a:stretch>
            <a:fillRect/>
          </a:stretch>
        </p:blipFill>
        <p:spPr>
          <a:xfrm>
            <a:off x="6076770" y="1172726"/>
            <a:ext cx="2902638" cy="9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1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0">
            <a:extLst>
              <a:ext uri="{FF2B5EF4-FFF2-40B4-BE49-F238E27FC236}">
                <a16:creationId xmlns:a16="http://schemas.microsoft.com/office/drawing/2014/main" id="{EDEBE1ED-5429-4E75-920D-A8F591E23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10235693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B04967CB-BF59-4ECF-8DEA-7B823B43BA81}"/>
              </a:ext>
            </a:extLst>
          </p:cNvPr>
          <p:cNvCxnSpPr/>
          <p:nvPr/>
        </p:nvCxnSpPr>
        <p:spPr>
          <a:xfrm>
            <a:off x="0" y="1477449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14907" y="387229"/>
            <a:ext cx="827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Inoltre…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3850D4-EE9C-48EA-8135-FF4D9CC3ACE1}"/>
              </a:ext>
            </a:extLst>
          </p:cNvPr>
          <p:cNvSpPr txBox="1"/>
          <p:nvPr/>
        </p:nvSpPr>
        <p:spPr>
          <a:xfrm>
            <a:off x="6759177" y="1562332"/>
            <a:ext cx="5117915" cy="219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Chiosco Acqua Potabile ( intervento in programma)</a:t>
            </a:r>
          </a:p>
          <a:p>
            <a:pPr algn="l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Si prevede l’installazione di un distributore di acqua potabile all’ingresso di ogni edificio scolastico.</a:t>
            </a:r>
          </a:p>
          <a:p>
            <a:pPr algn="l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Caratteristiche:</a:t>
            </a:r>
          </a:p>
          <a:p>
            <a:pPr marL="342900" indent="-342900" algn="just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Filtrazione micrometrica;</a:t>
            </a:r>
          </a:p>
          <a:p>
            <a:pPr marL="342900" indent="-342900" algn="just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Misurazione dell’acqua prelevata; </a:t>
            </a:r>
          </a:p>
          <a:p>
            <a:pPr marL="342900" indent="-342900" algn="just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Sezioni di disinfezione con raggi UV;</a:t>
            </a:r>
          </a:p>
          <a:p>
            <a:pPr marL="342900" indent="-342900" algn="just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Sezioni di refrigerazione con gas a basso impatto;</a:t>
            </a:r>
          </a:p>
          <a:p>
            <a:pPr marL="342900" indent="-342900" algn="just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Sistemi di controllo automatico.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48766E-07B1-4D1F-8263-852B94549745}"/>
              </a:ext>
            </a:extLst>
          </p:cNvPr>
          <p:cNvSpPr txBox="1"/>
          <p:nvPr/>
        </p:nvSpPr>
        <p:spPr>
          <a:xfrm>
            <a:off x="172032" y="1571099"/>
            <a:ext cx="6619293" cy="19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Sistemi VRV ( intervento eseguito )</a:t>
            </a:r>
          </a:p>
          <a:p>
            <a:pPr algn="l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E’ prevista l’installazione di n.4 sistemi VRV nelle segreterie:</a:t>
            </a:r>
          </a:p>
          <a:p>
            <a:pPr algn="l"/>
            <a:r>
              <a:rPr lang="it-IT" sz="1600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Questa soluzione permette:</a:t>
            </a:r>
          </a:p>
          <a:p>
            <a:pPr marL="342900" lvl="0" indent="-342900" algn="l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Risparmi in termini di gestione e manutenzione dell’impianto</a:t>
            </a:r>
          </a:p>
          <a:p>
            <a:pPr marL="342900" indent="-342900" algn="l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Massimo confort in tutte le stagioni;</a:t>
            </a:r>
          </a:p>
          <a:p>
            <a:pPr marL="342900" indent="-342900" algn="l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Minor impatto delle opere murarie;</a:t>
            </a:r>
          </a:p>
          <a:p>
            <a:pPr marL="342900" indent="-342900" algn="l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Maggior semplicità di realizzazione e manutenzione futura;</a:t>
            </a:r>
          </a:p>
          <a:p>
            <a:pPr marL="342900" indent="-342900" algn="l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Maggior silenziosità. </a:t>
            </a:r>
            <a:endParaRPr lang="it-IT" sz="1050" dirty="0">
              <a:latin typeface="+mj-lt"/>
            </a:endParaRPr>
          </a:p>
        </p:txBody>
      </p:sp>
      <p:pic>
        <p:nvPicPr>
          <p:cNvPr id="12" name="Immagine 11" descr="albero.png">
            <a:extLst>
              <a:ext uri="{FF2B5EF4-FFF2-40B4-BE49-F238E27FC236}">
                <a16:creationId xmlns:a16="http://schemas.microsoft.com/office/drawing/2014/main" id="{788A9F06-BC32-45A5-8FB5-560C327DBD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6326" y="72774"/>
            <a:ext cx="1018304" cy="115212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CEC3AC-7578-487E-9CB8-E1509965398A}"/>
              </a:ext>
            </a:extLst>
          </p:cNvPr>
          <p:cNvSpPr txBox="1"/>
          <p:nvPr/>
        </p:nvSpPr>
        <p:spPr>
          <a:xfrm>
            <a:off x="1760669" y="3317630"/>
            <a:ext cx="5380766" cy="3373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Stazioni di Ricarica per Bici Elettriche ( intervento  in programma)</a:t>
            </a:r>
          </a:p>
          <a:p>
            <a:pPr algn="l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virtù di una mobilità sempre più orientata verso la sostenibilità ambientale si prevede la </a:t>
            </a:r>
            <a:r>
              <a:rPr lang="it-IT" sz="16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fornitura e la posa </a:t>
            </a:r>
          </a:p>
          <a:p>
            <a:pPr algn="l"/>
            <a:r>
              <a:rPr lang="it-IT" sz="16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n. 8 stazioni di ricarica e manutenzione per bici elettriche.</a:t>
            </a:r>
          </a:p>
          <a:p>
            <a:pPr algn="l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Caratteristiche:</a:t>
            </a:r>
          </a:p>
          <a:p>
            <a:pPr marL="342900" lvl="0" indent="-342900" algn="just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Robustezza: </a:t>
            </a: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sono interamente in alluminio verniciate a polvere;</a:t>
            </a:r>
          </a:p>
          <a:p>
            <a:pPr marL="342900" lvl="0" indent="-342900" algn="just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Semplicità di installazione: </a:t>
            </a: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è sufficiente una buona base ed un allaccio elettrico;</a:t>
            </a:r>
          </a:p>
          <a:p>
            <a:pPr marL="342900" lvl="0" indent="-342900" algn="just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Completezza: </a:t>
            </a: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sono in dotazione attrezzi di qualità saldamente vincolati alla </a:t>
            </a:r>
          </a:p>
          <a:p>
            <a:pPr lvl="0" algn="just">
              <a:lnSpc>
                <a:spcPct val="130000"/>
              </a:lnSpc>
              <a:buClr>
                <a:srgbClr val="EC4502"/>
              </a:buClr>
              <a:buSzPts val="800"/>
            </a:pP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struttura (anti vandalo);</a:t>
            </a:r>
          </a:p>
          <a:p>
            <a:pPr marL="342900" lvl="0" indent="-342900" algn="just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Versatilità: </a:t>
            </a: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sono dotate di punti di ricarica anche per smartphone e </a:t>
            </a:r>
          </a:p>
          <a:p>
            <a:pPr lvl="0" algn="just">
              <a:lnSpc>
                <a:spcPct val="130000"/>
              </a:lnSpc>
              <a:buClr>
                <a:srgbClr val="EC4502"/>
              </a:buClr>
              <a:buSzPts val="800"/>
            </a:pP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carrozzine elettriche;</a:t>
            </a:r>
          </a:p>
          <a:p>
            <a:pPr marL="342900" lvl="0" indent="-342900" algn="just">
              <a:lnSpc>
                <a:spcPct val="130000"/>
              </a:lnSpc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1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Personalizzazione: </a:t>
            </a: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ogni colonnina può essere personalizzata per integrarsi</a:t>
            </a:r>
            <a:b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11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 l’ambiente circostante.</a:t>
            </a:r>
            <a:endParaRPr lang="it-IT" sz="2000" b="1" dirty="0">
              <a:solidFill>
                <a:srgbClr val="E64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6EB8A1F-9331-4EDA-A2AA-F942743E9B66}"/>
              </a:ext>
            </a:extLst>
          </p:cNvPr>
          <p:cNvSpPr/>
          <p:nvPr/>
        </p:nvSpPr>
        <p:spPr>
          <a:xfrm flipV="1">
            <a:off x="0" y="671927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pic>
        <p:nvPicPr>
          <p:cNvPr id="13" name="Immagine 12" descr="Impianti VRV/VRF - Aeromeccanica Veneta Srl - Impianti di condizionamento e  trattamento aria">
            <a:extLst>
              <a:ext uri="{FF2B5EF4-FFF2-40B4-BE49-F238E27FC236}">
                <a16:creationId xmlns:a16="http://schemas.microsoft.com/office/drawing/2014/main" id="{DD65D69D-E147-4DB4-94C2-A76DB5E3946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5" t="7545" r="8287" b="15254"/>
          <a:stretch/>
        </p:blipFill>
        <p:spPr bwMode="auto">
          <a:xfrm>
            <a:off x="5044602" y="1537587"/>
            <a:ext cx="1496293" cy="174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6DCF7B02-0C14-4902-9079-0237D778466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61" y="3906991"/>
            <a:ext cx="140143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4C39DD8-C6A6-44E0-9D69-8F6E7E38773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34226" r="63472" b="17733"/>
          <a:stretch/>
        </p:blipFill>
        <p:spPr bwMode="auto">
          <a:xfrm>
            <a:off x="10378143" y="2400044"/>
            <a:ext cx="1522851" cy="194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magine 21" descr="Gas Refrigerante R290 | Euro Ossigeno SRL">
            <a:extLst>
              <a:ext uri="{FF2B5EF4-FFF2-40B4-BE49-F238E27FC236}">
                <a16:creationId xmlns:a16="http://schemas.microsoft.com/office/drawing/2014/main" id="{120A0155-9235-4F70-BDE8-B53A209FE15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81" y="2368614"/>
            <a:ext cx="914386" cy="6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8A330C-0A79-401C-B19A-24236706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685" y="715592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ittà Metropolitana di Milano">
            <a:extLst>
              <a:ext uri="{FF2B5EF4-FFF2-40B4-BE49-F238E27FC236}">
                <a16:creationId xmlns:a16="http://schemas.microsoft.com/office/drawing/2014/main" id="{C27B56AB-BC5E-43E6-AF0C-1376D21D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0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Il fotovoltaico si fa strada grazie all'autoconsumo">
            <a:extLst>
              <a:ext uri="{FF2B5EF4-FFF2-40B4-BE49-F238E27FC236}">
                <a16:creationId xmlns:a16="http://schemas.microsoft.com/office/drawing/2014/main" id="{5D38020A-784F-4625-854F-7C08F8D5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53" y="2175397"/>
            <a:ext cx="1132115" cy="7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50">
            <a:extLst>
              <a:ext uri="{FF2B5EF4-FFF2-40B4-BE49-F238E27FC236}">
                <a16:creationId xmlns:a16="http://schemas.microsoft.com/office/drawing/2014/main" id="{223E2A53-4898-4B71-8F8E-3E888A5C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7830475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26EB8B-D8E5-4691-9257-0D975F8A5A9C}"/>
              </a:ext>
            </a:extLst>
          </p:cNvPr>
          <p:cNvSpPr txBox="1"/>
          <p:nvPr/>
        </p:nvSpPr>
        <p:spPr>
          <a:xfrm>
            <a:off x="5099865" y="4431329"/>
            <a:ext cx="237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- 1.083,37 t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it-IT" b="1" baseline="-25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it-IT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660863" y="5002709"/>
            <a:ext cx="4767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che equivale ad evitare l’abbattimento di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it-IT" sz="1000" dirty="0"/>
          </a:p>
          <a:p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855 alberi </a:t>
            </a:r>
          </a:p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ogni anno</a:t>
            </a:r>
          </a:p>
          <a:p>
            <a:endParaRPr lang="it-IT" dirty="0"/>
          </a:p>
        </p:txBody>
      </p:sp>
      <p:pic>
        <p:nvPicPr>
          <p:cNvPr id="32" name="Immagine 31" descr="alb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3724" y="5231578"/>
            <a:ext cx="1018304" cy="1152129"/>
          </a:xfrm>
          <a:prstGeom prst="rect">
            <a:avLst/>
          </a:prstGeom>
        </p:spPr>
      </p:pic>
      <p:pic>
        <p:nvPicPr>
          <p:cNvPr id="26" name="Elemento grafico 25" descr="Scena di foresta">
            <a:extLst>
              <a:ext uri="{FF2B5EF4-FFF2-40B4-BE49-F238E27FC236}">
                <a16:creationId xmlns:a16="http://schemas.microsoft.com/office/drawing/2014/main" id="{0B49559A-4D68-4427-A9D0-79648CE00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4561" y="5291612"/>
            <a:ext cx="1132115" cy="1132115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3956190" y="3244578"/>
            <a:ext cx="274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- 2.574.318 kWh</a:t>
            </a:r>
            <a:endParaRPr lang="it-IT" sz="2800" dirty="0"/>
          </a:p>
        </p:txBody>
      </p:sp>
      <p:grpSp>
        <p:nvGrpSpPr>
          <p:cNvPr id="39" name="Gruppo 25">
            <a:extLst>
              <a:ext uri="{FF2B5EF4-FFF2-40B4-BE49-F238E27FC236}">
                <a16:creationId xmlns:a16="http://schemas.microsoft.com/office/drawing/2014/main" id="{1D03DE5C-5F38-452F-BDAD-B74BBF1B5A08}"/>
              </a:ext>
            </a:extLst>
          </p:cNvPr>
          <p:cNvGrpSpPr/>
          <p:nvPr/>
        </p:nvGrpSpPr>
        <p:grpSpPr>
          <a:xfrm>
            <a:off x="3579507" y="3202197"/>
            <a:ext cx="475356" cy="475356"/>
            <a:chOff x="7668344" y="764704"/>
            <a:chExt cx="792088" cy="792088"/>
          </a:xfrm>
        </p:grpSpPr>
        <p:pic>
          <p:nvPicPr>
            <p:cNvPr id="40" name="Immagine 39" descr="ENERGIA_.png">
              <a:extLst>
                <a:ext uri="{FF2B5EF4-FFF2-40B4-BE49-F238E27FC236}">
                  <a16:creationId xmlns:a16="http://schemas.microsoft.com/office/drawing/2014/main" id="{68D2934A-EFC0-456E-A000-18F3F222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4368" y="836712"/>
              <a:ext cx="360040" cy="537943"/>
            </a:xfrm>
            <a:prstGeom prst="rect">
              <a:avLst/>
            </a:prstGeom>
          </p:spPr>
        </p:pic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AD70C93B-B420-4077-B2F7-F012E6D42183}"/>
                </a:ext>
              </a:extLst>
            </p:cNvPr>
            <p:cNvSpPr/>
            <p:nvPr/>
          </p:nvSpPr>
          <p:spPr>
            <a:xfrm>
              <a:off x="7668344" y="764704"/>
              <a:ext cx="792088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uppo 31">
            <a:extLst>
              <a:ext uri="{FF2B5EF4-FFF2-40B4-BE49-F238E27FC236}">
                <a16:creationId xmlns:a16="http://schemas.microsoft.com/office/drawing/2014/main" id="{CC0DE8AC-74E5-4EA9-91AB-7E7D3ACE862A}"/>
              </a:ext>
            </a:extLst>
          </p:cNvPr>
          <p:cNvGrpSpPr/>
          <p:nvPr/>
        </p:nvGrpSpPr>
        <p:grpSpPr>
          <a:xfrm>
            <a:off x="4086314" y="3803129"/>
            <a:ext cx="473258" cy="473258"/>
            <a:chOff x="6660232" y="2852936"/>
            <a:chExt cx="914400" cy="914400"/>
          </a:xfrm>
        </p:grpSpPr>
        <p:pic>
          <p:nvPicPr>
            <p:cNvPr id="43" name="Immagine 42" descr="combustibile_.png">
              <a:extLst>
                <a:ext uri="{FF2B5EF4-FFF2-40B4-BE49-F238E27FC236}">
                  <a16:creationId xmlns:a16="http://schemas.microsoft.com/office/drawing/2014/main" id="{86CD89B1-E4E1-49D0-95E2-61DFD6827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6804248" y="3140968"/>
              <a:ext cx="700194" cy="432048"/>
            </a:xfrm>
            <a:prstGeom prst="rect">
              <a:avLst/>
            </a:prstGeom>
          </p:spPr>
        </p:pic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08EAC375-8386-44E7-9451-70927D13B0B5}"/>
                </a:ext>
              </a:extLst>
            </p:cNvPr>
            <p:cNvSpPr/>
            <p:nvPr/>
          </p:nvSpPr>
          <p:spPr>
            <a:xfrm>
              <a:off x="6660232" y="2852936"/>
              <a:ext cx="9144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5" name="Gruppo 30">
            <a:extLst>
              <a:ext uri="{FF2B5EF4-FFF2-40B4-BE49-F238E27FC236}">
                <a16:creationId xmlns:a16="http://schemas.microsoft.com/office/drawing/2014/main" id="{443319C6-6E77-4691-9967-B0F2CDF7D21E}"/>
              </a:ext>
            </a:extLst>
          </p:cNvPr>
          <p:cNvGrpSpPr/>
          <p:nvPr/>
        </p:nvGrpSpPr>
        <p:grpSpPr>
          <a:xfrm>
            <a:off x="4663040" y="4377707"/>
            <a:ext cx="518045" cy="518045"/>
            <a:chOff x="5652120" y="2132856"/>
            <a:chExt cx="914400" cy="914400"/>
          </a:xfrm>
        </p:grpSpPr>
        <p:pic>
          <p:nvPicPr>
            <p:cNvPr id="46" name="Immagine 45" descr="CO2_.png">
              <a:extLst>
                <a:ext uri="{FF2B5EF4-FFF2-40B4-BE49-F238E27FC236}">
                  <a16:creationId xmlns:a16="http://schemas.microsoft.com/office/drawing/2014/main" id="{C66DF62C-4AD4-4118-A5C0-09B082AA9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6136" y="2348880"/>
              <a:ext cx="648072" cy="455141"/>
            </a:xfrm>
            <a:prstGeom prst="rect">
              <a:avLst/>
            </a:prstGeom>
          </p:spPr>
        </p:pic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294B54B8-ECDE-462A-8381-A73C9F42CA0F}"/>
                </a:ext>
              </a:extLst>
            </p:cNvPr>
            <p:cNvSpPr/>
            <p:nvPr/>
          </p:nvSpPr>
          <p:spPr>
            <a:xfrm>
              <a:off x="5652120" y="2132856"/>
              <a:ext cx="9144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1ED910-CA9D-441B-A817-133BDB4026A1}"/>
              </a:ext>
            </a:extLst>
          </p:cNvPr>
          <p:cNvSpPr txBox="1"/>
          <p:nvPr/>
        </p:nvSpPr>
        <p:spPr>
          <a:xfrm>
            <a:off x="4651496" y="3827624"/>
            <a:ext cx="237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- 364,80 TEP</a:t>
            </a:r>
            <a:endParaRPr lang="it-IT" sz="2800" dirty="0"/>
          </a:p>
        </p:txBody>
      </p:sp>
      <p:pic>
        <p:nvPicPr>
          <p:cNvPr id="17" name="Elemento grafico 16" descr="Pollice in alto">
            <a:extLst>
              <a:ext uri="{FF2B5EF4-FFF2-40B4-BE49-F238E27FC236}">
                <a16:creationId xmlns:a16="http://schemas.microsoft.com/office/drawing/2014/main" id="{BB8C4F8C-60B3-421C-98B0-85B76835E8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4690" y="3160998"/>
            <a:ext cx="545245" cy="545245"/>
          </a:xfrm>
          <a:prstGeom prst="rect">
            <a:avLst/>
          </a:prstGeom>
        </p:spPr>
      </p:pic>
      <p:pic>
        <p:nvPicPr>
          <p:cNvPr id="51" name="Elemento grafico 50" descr="Pollice in alto">
            <a:extLst>
              <a:ext uri="{FF2B5EF4-FFF2-40B4-BE49-F238E27FC236}">
                <a16:creationId xmlns:a16="http://schemas.microsoft.com/office/drawing/2014/main" id="{4CD69943-28A0-4E0F-9A94-2A4F91FE58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46424" y="3736211"/>
            <a:ext cx="545245" cy="545245"/>
          </a:xfrm>
          <a:prstGeom prst="rect">
            <a:avLst/>
          </a:prstGeom>
        </p:spPr>
      </p:pic>
      <p:pic>
        <p:nvPicPr>
          <p:cNvPr id="53" name="Elemento grafico 52" descr="Pollice in alto">
            <a:extLst>
              <a:ext uri="{FF2B5EF4-FFF2-40B4-BE49-F238E27FC236}">
                <a16:creationId xmlns:a16="http://schemas.microsoft.com/office/drawing/2014/main" id="{2A743EB7-DED0-46BF-A685-99BB8CCB5C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85554" y="4321720"/>
            <a:ext cx="545245" cy="545245"/>
          </a:xfrm>
          <a:prstGeom prst="rect">
            <a:avLst/>
          </a:prstGeom>
        </p:spPr>
      </p:pic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41747909-0378-428D-8A54-A4276D9ECD42}"/>
              </a:ext>
            </a:extLst>
          </p:cNvPr>
          <p:cNvCxnSpPr/>
          <p:nvPr/>
        </p:nvCxnSpPr>
        <p:spPr>
          <a:xfrm>
            <a:off x="-31497" y="1392678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>
            <a:extLst>
              <a:ext uri="{FF2B5EF4-FFF2-40B4-BE49-F238E27FC236}">
                <a16:creationId xmlns:a16="http://schemas.microsoft.com/office/drawing/2014/main" id="{231D984E-5B98-40A4-8F1A-86CAF43A917A}"/>
              </a:ext>
            </a:extLst>
          </p:cNvPr>
          <p:cNvSpPr/>
          <p:nvPr/>
        </p:nvSpPr>
        <p:spPr>
          <a:xfrm flipV="1">
            <a:off x="14964" y="671927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7A63CC9-85BD-4BF0-983D-C74CDE3115C3}"/>
              </a:ext>
            </a:extLst>
          </p:cNvPr>
          <p:cNvSpPr txBox="1"/>
          <p:nvPr/>
        </p:nvSpPr>
        <p:spPr>
          <a:xfrm>
            <a:off x="97076" y="356052"/>
            <a:ext cx="851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totale delle Emissioni Evitate ad interventi eseguiti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31FE00C-7333-4912-8221-4AE56D4F86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8393" y="1716331"/>
            <a:ext cx="2500658" cy="135862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C90ADCE-CE7F-4145-806B-7CE525BD5188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 l="4910" t="65761" r="15872" b="1630"/>
          <a:stretch>
            <a:fillRect/>
          </a:stretch>
        </p:blipFill>
        <p:spPr>
          <a:xfrm>
            <a:off x="219342" y="3647673"/>
            <a:ext cx="2843679" cy="92502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2C54999-1496-4768-B114-516998608BC3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7874" y="4757949"/>
            <a:ext cx="2402442" cy="118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Acquistare cippato di legno: consigli e informazioni utili | Energia Dal  Legno">
            <a:extLst>
              <a:ext uri="{FF2B5EF4-FFF2-40B4-BE49-F238E27FC236}">
                <a16:creationId xmlns:a16="http://schemas.microsoft.com/office/drawing/2014/main" id="{B464B0ED-8528-4490-AC4B-19A71946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33" y="1595732"/>
            <a:ext cx="1781600" cy="118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magine 29" descr="aula_.png">
            <a:extLst>
              <a:ext uri="{FF2B5EF4-FFF2-40B4-BE49-F238E27FC236}">
                <a16:creationId xmlns:a16="http://schemas.microsoft.com/office/drawing/2014/main" id="{6B3E92B8-DBAB-4163-9577-99969BEA1840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959051" y="5455754"/>
            <a:ext cx="2394038" cy="1154265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96BA1EAA-0FD7-482B-9DEF-D5C0198C5528}"/>
              </a:ext>
            </a:extLst>
          </p:cNvPr>
          <p:cNvPicPr/>
          <p:nvPr/>
        </p:nvPicPr>
        <p:blipFill rotWithShape="1">
          <a:blip r:embed="rId20" cstate="print"/>
          <a:srcRect t="24071" r="50355"/>
          <a:stretch/>
        </p:blipFill>
        <p:spPr bwMode="auto">
          <a:xfrm>
            <a:off x="8689133" y="2988856"/>
            <a:ext cx="2215581" cy="120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8155650" y="180240"/>
            <a:ext cx="1663884" cy="27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857004" y="137576"/>
            <a:ext cx="153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Risparmi attesi</a:t>
            </a:r>
          </a:p>
        </p:txBody>
      </p:sp>
      <p:pic>
        <p:nvPicPr>
          <p:cNvPr id="23" name="Immagine 22" descr="Riduzione COSTI_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407615" y="423160"/>
            <a:ext cx="767947" cy="752448"/>
          </a:xfrm>
          <a:prstGeom prst="rect">
            <a:avLst/>
          </a:prstGeom>
        </p:spPr>
      </p:pic>
      <p:grpSp>
        <p:nvGrpSpPr>
          <p:cNvPr id="3" name="Gruppo 25"/>
          <p:cNvGrpSpPr/>
          <p:nvPr/>
        </p:nvGrpSpPr>
        <p:grpSpPr>
          <a:xfrm>
            <a:off x="9367601" y="52248"/>
            <a:ext cx="341310" cy="341310"/>
            <a:chOff x="7668344" y="764704"/>
            <a:chExt cx="792088" cy="792088"/>
          </a:xfrm>
        </p:grpSpPr>
        <p:pic>
          <p:nvPicPr>
            <p:cNvPr id="24" name="Immagine 23" descr="ENERGIA_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4368" y="836712"/>
              <a:ext cx="360040" cy="537943"/>
            </a:xfrm>
            <a:prstGeom prst="rect">
              <a:avLst/>
            </a:prstGeom>
          </p:spPr>
        </p:pic>
        <p:sp>
          <p:nvSpPr>
            <p:cNvPr id="25" name="Ovale 24"/>
            <p:cNvSpPr/>
            <p:nvPr/>
          </p:nvSpPr>
          <p:spPr>
            <a:xfrm>
              <a:off x="7668344" y="764704"/>
              <a:ext cx="792088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uppo 32"/>
          <p:cNvGrpSpPr/>
          <p:nvPr/>
        </p:nvGrpSpPr>
        <p:grpSpPr>
          <a:xfrm>
            <a:off x="9708910" y="1118841"/>
            <a:ext cx="383973" cy="383973"/>
            <a:chOff x="4716016" y="2924944"/>
            <a:chExt cx="914400" cy="914400"/>
          </a:xfrm>
        </p:grpSpPr>
        <p:pic>
          <p:nvPicPr>
            <p:cNvPr id="22" name="Immagine 21" descr="euro_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60032" y="3068960"/>
              <a:ext cx="504056" cy="608344"/>
            </a:xfrm>
            <a:prstGeom prst="rect">
              <a:avLst/>
            </a:prstGeom>
          </p:spPr>
        </p:pic>
        <p:sp>
          <p:nvSpPr>
            <p:cNvPr id="27" name="Ovale 26"/>
            <p:cNvSpPr/>
            <p:nvPr/>
          </p:nvSpPr>
          <p:spPr>
            <a:xfrm>
              <a:off x="4716016" y="2924944"/>
              <a:ext cx="9144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30"/>
          <p:cNvGrpSpPr/>
          <p:nvPr/>
        </p:nvGrpSpPr>
        <p:grpSpPr>
          <a:xfrm>
            <a:off x="9708910" y="265567"/>
            <a:ext cx="341310" cy="341310"/>
            <a:chOff x="5652120" y="2132856"/>
            <a:chExt cx="914400" cy="914400"/>
          </a:xfrm>
        </p:grpSpPr>
        <p:pic>
          <p:nvPicPr>
            <p:cNvPr id="20" name="Immagine 19" descr="CO2_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6136" y="2348880"/>
              <a:ext cx="648072" cy="455141"/>
            </a:xfrm>
            <a:prstGeom prst="rect">
              <a:avLst/>
            </a:prstGeom>
          </p:spPr>
        </p:pic>
        <p:sp>
          <p:nvSpPr>
            <p:cNvPr id="28" name="Ovale 27"/>
            <p:cNvSpPr/>
            <p:nvPr/>
          </p:nvSpPr>
          <p:spPr>
            <a:xfrm>
              <a:off x="5652120" y="2132856"/>
              <a:ext cx="9144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" name="Gruppo 31"/>
          <p:cNvGrpSpPr/>
          <p:nvPr/>
        </p:nvGrpSpPr>
        <p:grpSpPr>
          <a:xfrm>
            <a:off x="9794238" y="649540"/>
            <a:ext cx="383973" cy="383973"/>
            <a:chOff x="6660232" y="2852936"/>
            <a:chExt cx="914400" cy="914400"/>
          </a:xfrm>
        </p:grpSpPr>
        <p:pic>
          <p:nvPicPr>
            <p:cNvPr id="21" name="Immagine 20" descr="combustibile_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6804248" y="3140968"/>
              <a:ext cx="700194" cy="432048"/>
            </a:xfrm>
            <a:prstGeom prst="rect">
              <a:avLst/>
            </a:prstGeom>
          </p:spPr>
        </p:pic>
        <p:sp>
          <p:nvSpPr>
            <p:cNvPr id="29" name="Ovale 28"/>
            <p:cNvSpPr/>
            <p:nvPr/>
          </p:nvSpPr>
          <p:spPr>
            <a:xfrm>
              <a:off x="6660232" y="2852936"/>
              <a:ext cx="9144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5BF6AFA0-835E-4ABD-8CA9-B4F7DBBBA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r="34553"/>
          <a:stretch/>
        </p:blipFill>
        <p:spPr bwMode="auto">
          <a:xfrm>
            <a:off x="5523265" y="5300237"/>
            <a:ext cx="826301" cy="13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Immagine 65" descr="TESTA-TERMOSTATICA-CALEFFI_.png">
            <a:extLst>
              <a:ext uri="{FF2B5EF4-FFF2-40B4-BE49-F238E27FC236}">
                <a16:creationId xmlns:a16="http://schemas.microsoft.com/office/drawing/2014/main" id="{B94A1013-9510-4A4B-9515-51E5C0583B5B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70576" y="1557564"/>
            <a:ext cx="681975" cy="1237319"/>
          </a:xfrm>
          <a:prstGeom prst="rect">
            <a:avLst/>
          </a:prstGeom>
        </p:spPr>
      </p:pic>
      <p:pic>
        <p:nvPicPr>
          <p:cNvPr id="68" name="Immagine 67" descr="pellet 1.png">
            <a:extLst>
              <a:ext uri="{FF2B5EF4-FFF2-40B4-BE49-F238E27FC236}">
                <a16:creationId xmlns:a16="http://schemas.microsoft.com/office/drawing/2014/main" id="{0B27D07F-30F2-426D-A640-304327AB1010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731832" y="1551337"/>
            <a:ext cx="1152128" cy="1299836"/>
          </a:xfrm>
          <a:prstGeom prst="rect">
            <a:avLst/>
          </a:prstGeom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A083A0A6-F093-4917-BD21-61445D808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34" y="871330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ittà Metropolitana di Milano">
            <a:extLst>
              <a:ext uri="{FF2B5EF4-FFF2-40B4-BE49-F238E27FC236}">
                <a16:creationId xmlns:a16="http://schemas.microsoft.com/office/drawing/2014/main" id="{2C9AC9A0-6A46-48D3-A90A-0500CE4B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6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0">
            <a:extLst>
              <a:ext uri="{FF2B5EF4-FFF2-40B4-BE49-F238E27FC236}">
                <a16:creationId xmlns:a16="http://schemas.microsoft.com/office/drawing/2014/main" id="{EDEBE1ED-5429-4E75-920D-A8F591E23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10235693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B04967CB-BF59-4ECF-8DEA-7B823B43BA81}"/>
              </a:ext>
            </a:extLst>
          </p:cNvPr>
          <p:cNvCxnSpPr/>
          <p:nvPr/>
        </p:nvCxnSpPr>
        <p:spPr>
          <a:xfrm>
            <a:off x="0" y="1449457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14907" y="387229"/>
            <a:ext cx="888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di Comunicazione e Attività Didattica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CEC3AC-7578-487E-9CB8-E1509965398A}"/>
              </a:ext>
            </a:extLst>
          </p:cNvPr>
          <p:cNvSpPr txBox="1"/>
          <p:nvPr/>
        </p:nvSpPr>
        <p:spPr>
          <a:xfrm>
            <a:off x="97075" y="1507805"/>
            <a:ext cx="538076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Condivisione degli obiettivi</a:t>
            </a:r>
          </a:p>
          <a:p>
            <a:pPr algn="just">
              <a:spcBef>
                <a:spcPts val="200"/>
              </a:spcBef>
            </a:pPr>
            <a:r>
              <a:rPr lang="it-IT" sz="16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Carbotermo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crede in modo convinto che il risparmio energetico e il percorso per una concreta decarbonizzazione delle Città passi per la consapevolezza di tutti e soprattutto dai fruitori degli edifici stessi.</a:t>
            </a:r>
          </a:p>
          <a:p>
            <a:pPr algn="just">
              <a:spcBef>
                <a:spcPts val="200"/>
              </a:spcBef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L’esecuzione degli interventi impiantistici finalizzati al risparmio energetico, trovano il raggiungimento dei loro obiettivi solo se affiancati ad un </a:t>
            </a:r>
            <a:r>
              <a:rPr lang="it-IT" sz="1600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comportamento responsabile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degli utenti.</a:t>
            </a:r>
          </a:p>
          <a:p>
            <a:pPr algn="just">
              <a:spcBef>
                <a:spcPts val="200"/>
              </a:spcBef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Si prevederanno pertanto progetti di comunicazione verso il personale e verso gli studenti:</a:t>
            </a:r>
            <a:endParaRPr lang="it-IT" sz="1600" b="1" dirty="0">
              <a:solidFill>
                <a:srgbClr val="E64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6EB8A1F-9331-4EDA-A2AA-F942743E9B66}"/>
              </a:ext>
            </a:extLst>
          </p:cNvPr>
          <p:cNvSpPr/>
          <p:nvPr/>
        </p:nvSpPr>
        <p:spPr>
          <a:xfrm flipV="1">
            <a:off x="0" y="671927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364559-C817-4713-824F-00E9B54F609D}"/>
              </a:ext>
            </a:extLst>
          </p:cNvPr>
          <p:cNvSpPr txBox="1"/>
          <p:nvPr/>
        </p:nvSpPr>
        <p:spPr>
          <a:xfrm>
            <a:off x="102907" y="4889514"/>
            <a:ext cx="5475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Programma:</a:t>
            </a:r>
          </a:p>
          <a:p>
            <a:pPr marL="342900" lvl="0" indent="-342900" algn="just"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Incontri illustrativi / informativi del progetto </a:t>
            </a:r>
            <a:r>
              <a:rPr 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 personale coinvolto relativo alle modalità di erogazione ed accesso ai servizi;</a:t>
            </a:r>
          </a:p>
          <a:p>
            <a:pPr marL="342900" lvl="0" indent="-342900" algn="just"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Incontri di formazione: </a:t>
            </a:r>
            <a:r>
              <a:rPr 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sono per incrementare la sensibilità dei giovani verso le problematiche ambientali verranno organizzati incontri in cui verranno affrontati temi come il risparmio energetico e la salvaguardia del patrimonio impiantistico ed immobiliare della struttura scolastica. </a:t>
            </a:r>
            <a:endParaRPr lang="it-IT" sz="1800" b="1" dirty="0">
              <a:solidFill>
                <a:srgbClr val="E64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47B9B2-6C5C-43C9-9292-102F1E45A184}"/>
              </a:ext>
            </a:extLst>
          </p:cNvPr>
          <p:cNvSpPr txBox="1"/>
          <p:nvPr/>
        </p:nvSpPr>
        <p:spPr>
          <a:xfrm>
            <a:off x="5764449" y="1507805"/>
            <a:ext cx="5699167" cy="168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Targa Energetica</a:t>
            </a:r>
          </a:p>
          <a:p>
            <a:pPr algn="just">
              <a:spcBef>
                <a:spcPts val="200"/>
              </a:spcBef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Al fine di mostrare la qualità dei progetti di riqualificazione realizzati e la qualità energetica dell’immobile, all’esterno dell’edificio, verrà apposta la targa energetica. Un importante segno visibile per mostrare il ruolo guida dell’Amministrazione Pubblica per la lotta all’inquinamento e ai cambiamenti climatici. Inoltre, rappresenta un invito alla sensibilizzazione per il risparmio energetico e la sostenibilità. </a:t>
            </a:r>
          </a:p>
        </p:txBody>
      </p:sp>
      <p:pic>
        <p:nvPicPr>
          <p:cNvPr id="2053" name="Picture 5" descr="Cened - Certificazione energetica - ARIA">
            <a:extLst>
              <a:ext uri="{FF2B5EF4-FFF2-40B4-BE49-F238E27FC236}">
                <a16:creationId xmlns:a16="http://schemas.microsoft.com/office/drawing/2014/main" id="{47808BE9-03D2-440C-8B67-A90C38CD0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7980" r="5346" b="5821"/>
          <a:stretch/>
        </p:blipFill>
        <p:spPr bwMode="auto">
          <a:xfrm>
            <a:off x="8064115" y="3379987"/>
            <a:ext cx="3399502" cy="243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F670AC0-C948-41FF-BD43-A49F3AE6D41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295" r="17020" b="-295"/>
          <a:stretch/>
        </p:blipFill>
        <p:spPr bwMode="auto">
          <a:xfrm>
            <a:off x="5871617" y="3390983"/>
            <a:ext cx="1932523" cy="2600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9874CDA-A869-4C68-A39B-B0EC5929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648" y="831424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ittà Metropolitana di Milano">
            <a:extLst>
              <a:ext uri="{FF2B5EF4-FFF2-40B4-BE49-F238E27FC236}">
                <a16:creationId xmlns:a16="http://schemas.microsoft.com/office/drawing/2014/main" id="{9BE321B6-ADAC-44FD-B9CE-CC076982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me realizzare un piano di comunicazione efficace - Aziende News">
            <a:extLst>
              <a:ext uri="{FF2B5EF4-FFF2-40B4-BE49-F238E27FC236}">
                <a16:creationId xmlns:a16="http://schemas.microsoft.com/office/drawing/2014/main" id="{CD9E0BAF-F7AF-43D1-94ED-13063EFC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5" y="77247"/>
            <a:ext cx="1675847" cy="108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6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50">
            <a:extLst>
              <a:ext uri="{FF2B5EF4-FFF2-40B4-BE49-F238E27FC236}">
                <a16:creationId xmlns:a16="http://schemas.microsoft.com/office/drawing/2014/main" id="{223E2A53-4898-4B71-8F8E-3E888A5C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10235693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41747909-0378-428D-8A54-A4276D9ECD42}"/>
              </a:ext>
            </a:extLst>
          </p:cNvPr>
          <p:cNvCxnSpPr/>
          <p:nvPr/>
        </p:nvCxnSpPr>
        <p:spPr>
          <a:xfrm>
            <a:off x="-31497" y="1392678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>
            <a:extLst>
              <a:ext uri="{FF2B5EF4-FFF2-40B4-BE49-F238E27FC236}">
                <a16:creationId xmlns:a16="http://schemas.microsoft.com/office/drawing/2014/main" id="{231D984E-5B98-40A4-8F1A-86CAF43A917A}"/>
              </a:ext>
            </a:extLst>
          </p:cNvPr>
          <p:cNvSpPr/>
          <p:nvPr/>
        </p:nvSpPr>
        <p:spPr>
          <a:xfrm flipV="1">
            <a:off x="14964" y="671927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7A63CC9-85BD-4BF0-983D-C74CDE3115C3}"/>
              </a:ext>
            </a:extLst>
          </p:cNvPr>
          <p:cNvSpPr txBox="1"/>
          <p:nvPr/>
        </p:nvSpPr>
        <p:spPr>
          <a:xfrm>
            <a:off x="337874" y="356052"/>
            <a:ext cx="827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 a tutti per l’attenzione.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DA3EE6E-A726-45D8-864E-DD40DB59F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9" y="1652366"/>
            <a:ext cx="9144000" cy="4577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 descr="Cened - Certificazione energetica - ARIA">
            <a:extLst>
              <a:ext uri="{FF2B5EF4-FFF2-40B4-BE49-F238E27FC236}">
                <a16:creationId xmlns:a16="http://schemas.microsoft.com/office/drawing/2014/main" id="{33EA700C-4242-48E0-AEC6-76A699B98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7980" r="5346" b="5821"/>
          <a:stretch/>
        </p:blipFill>
        <p:spPr bwMode="auto">
          <a:xfrm>
            <a:off x="8072296" y="1353014"/>
            <a:ext cx="2260472" cy="161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942715C-9116-412C-9981-7D47F1A5E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648" y="831424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ittà Metropolitana di Milano">
            <a:extLst>
              <a:ext uri="{FF2B5EF4-FFF2-40B4-BE49-F238E27FC236}">
                <a16:creationId xmlns:a16="http://schemas.microsoft.com/office/drawing/2014/main" id="{525B0150-FC1C-4F23-815D-726CA4903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1C34F8-CC47-16D8-5D8C-5211CBF23130}"/>
              </a:ext>
            </a:extLst>
          </p:cNvPr>
          <p:cNvSpPr txBox="1"/>
          <p:nvPr/>
        </p:nvSpPr>
        <p:spPr>
          <a:xfrm>
            <a:off x="6025896" y="5465322"/>
            <a:ext cx="422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Parco Nord- 14 Marzo 2023</a:t>
            </a:r>
          </a:p>
        </p:txBody>
      </p:sp>
    </p:spTree>
    <p:extLst>
      <p:ext uri="{BB962C8B-B14F-4D97-AF65-F5344CB8AC3E}">
        <p14:creationId xmlns:p14="http://schemas.microsoft.com/office/powerpoint/2010/main" val="256305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1200150" y="4740275"/>
            <a:ext cx="61928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4391" name="Line 55"/>
          <p:cNvSpPr>
            <a:spLocks noChangeShapeType="1"/>
          </p:cNvSpPr>
          <p:nvPr/>
        </p:nvSpPr>
        <p:spPr bwMode="auto">
          <a:xfrm>
            <a:off x="-323850" y="3141663"/>
            <a:ext cx="0" cy="159861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>
            <a:off x="7392988" y="3141663"/>
            <a:ext cx="0" cy="159861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>
            <a:off x="47625" y="3255965"/>
            <a:ext cx="6192838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8" name="Rectangle 150"/>
          <p:cNvSpPr>
            <a:spLocks noChangeArrowheads="1"/>
          </p:cNvSpPr>
          <p:nvPr/>
        </p:nvSpPr>
        <p:spPr bwMode="auto">
          <a:xfrm>
            <a:off x="97075" y="101407"/>
            <a:ext cx="10235693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224077" y="211972"/>
            <a:ext cx="964104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it-IT" sz="2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 scuola al campus</a:t>
            </a:r>
          </a:p>
          <a:p>
            <a:pPr algn="l"/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temi progettuali</a:t>
            </a:r>
            <a:endParaRPr lang="it-IT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988" y="4347954"/>
            <a:ext cx="4329589" cy="229599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F31AAA42-A666-4BBE-A1C9-00F62D96116E}"/>
              </a:ext>
            </a:extLst>
          </p:cNvPr>
          <p:cNvSpPr/>
          <p:nvPr/>
        </p:nvSpPr>
        <p:spPr>
          <a:xfrm flipV="1">
            <a:off x="0" y="671804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4EC4B73-4D64-4641-B60F-CCC6BCF296E1}"/>
              </a:ext>
            </a:extLst>
          </p:cNvPr>
          <p:cNvCxnSpPr/>
          <p:nvPr/>
        </p:nvCxnSpPr>
        <p:spPr>
          <a:xfrm>
            <a:off x="0" y="1273089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91918315-F3B4-47A2-9FDB-4FCA92B7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34" y="871330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ittà Metropolitana di Milano">
            <a:extLst>
              <a:ext uri="{FF2B5EF4-FFF2-40B4-BE49-F238E27FC236}">
                <a16:creationId xmlns:a16="http://schemas.microsoft.com/office/drawing/2014/main" id="{F8BF33DF-1D59-4547-89F1-35E75DD2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aria aperta, erba, casa, Aerofotogrammetria&#10;&#10;Descrizione generata automaticamente">
            <a:extLst>
              <a:ext uri="{FF2B5EF4-FFF2-40B4-BE49-F238E27FC236}">
                <a16:creationId xmlns:a16="http://schemas.microsoft.com/office/drawing/2014/main" id="{0865AEB7-9DF4-B16D-E5EF-5E2AAD110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75" y="1325991"/>
            <a:ext cx="6650343" cy="534864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E17AF2-51F6-A19C-47D9-A1551F529C5F}"/>
              </a:ext>
            </a:extLst>
          </p:cNvPr>
          <p:cNvSpPr txBox="1"/>
          <p:nvPr/>
        </p:nvSpPr>
        <p:spPr>
          <a:xfrm>
            <a:off x="6958585" y="2020511"/>
            <a:ext cx="5029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complesso scolastico è situato nei comuni di Cinisello Balsamo e Sesto San Giovanni, nell’ambito del Parco Nord Milano.</a:t>
            </a:r>
          </a:p>
          <a:p>
            <a:r>
              <a:rPr lang="it-IT" sz="2000" dirty="0"/>
              <a:t>Occupa una superficie di 20.000 m2 coperti e ospita tre istituti: Montale, Casiraghi, Cartesio per un totale di 6000 persone </a:t>
            </a:r>
          </a:p>
        </p:txBody>
      </p:sp>
    </p:spTree>
    <p:extLst>
      <p:ext uri="{BB962C8B-B14F-4D97-AF65-F5344CB8AC3E}">
        <p14:creationId xmlns:p14="http://schemas.microsoft.com/office/powerpoint/2010/main" val="191731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1" name="Line 55"/>
          <p:cNvSpPr>
            <a:spLocks noChangeShapeType="1"/>
          </p:cNvSpPr>
          <p:nvPr/>
        </p:nvSpPr>
        <p:spPr bwMode="auto">
          <a:xfrm>
            <a:off x="-323850" y="3141663"/>
            <a:ext cx="0" cy="159861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D53D000-4B3A-4E33-832F-36347A4869A6}"/>
              </a:ext>
            </a:extLst>
          </p:cNvPr>
          <p:cNvSpPr/>
          <p:nvPr/>
        </p:nvSpPr>
        <p:spPr>
          <a:xfrm flipV="1">
            <a:off x="0" y="671804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B8E52DA-CC96-458B-86AE-5F06AB6AD163}"/>
              </a:ext>
            </a:extLst>
          </p:cNvPr>
          <p:cNvCxnSpPr/>
          <p:nvPr/>
        </p:nvCxnSpPr>
        <p:spPr>
          <a:xfrm>
            <a:off x="0" y="1300492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50">
            <a:extLst>
              <a:ext uri="{FF2B5EF4-FFF2-40B4-BE49-F238E27FC236}">
                <a16:creationId xmlns:a16="http://schemas.microsoft.com/office/drawing/2014/main" id="{0C9197FD-F3C2-42D1-B94A-9FF8E98A7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10235693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23" name="Text Box 151"/>
          <p:cNvSpPr txBox="1">
            <a:spLocks noChangeArrowheads="1"/>
          </p:cNvSpPr>
          <p:nvPr/>
        </p:nvSpPr>
        <p:spPr bwMode="auto">
          <a:xfrm>
            <a:off x="97075" y="200389"/>
            <a:ext cx="1027561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Lavori programmati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Mantenere l'idea originaria</a:t>
            </a:r>
          </a:p>
          <a:p>
            <a:pPr algn="l"/>
            <a:endParaRPr lang="it-IT" sz="1400" dirty="0">
              <a:solidFill>
                <a:srgbClr val="FFC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1151513" y="4778925"/>
            <a:ext cx="6019866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>
            <a:off x="7171379" y="3224964"/>
            <a:ext cx="0" cy="155396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t="1059" r="1980" b="1"/>
          <a:stretch/>
        </p:blipFill>
        <p:spPr>
          <a:xfrm>
            <a:off x="97075" y="1397231"/>
            <a:ext cx="3019858" cy="1799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49D0497-099C-41F9-AD3F-87B53EB7F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598" y="101000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ittà Metropolitana di Milano">
            <a:extLst>
              <a:ext uri="{FF2B5EF4-FFF2-40B4-BE49-F238E27FC236}">
                <a16:creationId xmlns:a16="http://schemas.microsoft.com/office/drawing/2014/main" id="{E37E073F-498C-461B-AA20-C0F3A144F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75D229C-5DDA-31C4-6D9F-0D8E7FB5F5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48" b="3209"/>
          <a:stretch/>
        </p:blipFill>
        <p:spPr>
          <a:xfrm>
            <a:off x="97075" y="3998958"/>
            <a:ext cx="3356861" cy="1916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E80B33A-74AF-E35A-A94E-BFA29663D8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87"/>
          <a:stretch/>
        </p:blipFill>
        <p:spPr>
          <a:xfrm>
            <a:off x="2522301" y="2654713"/>
            <a:ext cx="2759251" cy="1668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8BA5E3D-604D-584B-3274-E5106FB06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3936" y="4961155"/>
            <a:ext cx="2759252" cy="1635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8AB908-8FC8-75C3-8BB5-BC8962CD2F11}"/>
              </a:ext>
            </a:extLst>
          </p:cNvPr>
          <p:cNvSpPr txBox="1"/>
          <p:nvPr/>
        </p:nvSpPr>
        <p:spPr>
          <a:xfrm>
            <a:off x="7444692" y="1507445"/>
            <a:ext cx="58605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Coibentazione estradosso corpi alti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Rivestimento coibentazione pareti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Realizzazione 6 nuove aule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Rifacimento vialetto auditorium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Installazione sistemi VRV per segreterie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Installazione casetta acqua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Realizzazione impianto fotovoltaico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Nuova cabina media tensione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Installazione colonnine biciclette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 err="1"/>
              <a:t>Relamping</a:t>
            </a:r>
            <a:endParaRPr lang="it-IT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Telecontrollo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Adeguamento impiantistico sottocentrali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Installazione valvole termostatiche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Adeguamento sottocentrali termiche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Anello antincendio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Sostituzione U-Glass scale fredde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Piano comunicazione e attività didattica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000" dirty="0"/>
          </a:p>
          <a:p>
            <a:endParaRPr lang="it-IT" sz="2000" dirty="0"/>
          </a:p>
        </p:txBody>
      </p:sp>
      <p:pic>
        <p:nvPicPr>
          <p:cNvPr id="9" name="Immagine 8" descr="TESTA-TERMOSTATICA-CALEFFI_.png">
            <a:extLst>
              <a:ext uri="{FF2B5EF4-FFF2-40B4-BE49-F238E27FC236}">
                <a16:creationId xmlns:a16="http://schemas.microsoft.com/office/drawing/2014/main" id="{92C20066-4FD1-180A-D3E9-B29BD8B92BB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37880" y="3157420"/>
            <a:ext cx="272902" cy="495131"/>
          </a:xfrm>
          <a:prstGeom prst="rect">
            <a:avLst/>
          </a:prstGeom>
        </p:spPr>
      </p:pic>
      <p:pic>
        <p:nvPicPr>
          <p:cNvPr id="16" name="Picture 2" descr="Acquistare cippato di legno: consigli e informazioni utili | Energia Dal  Legno">
            <a:extLst>
              <a:ext uri="{FF2B5EF4-FFF2-40B4-BE49-F238E27FC236}">
                <a16:creationId xmlns:a16="http://schemas.microsoft.com/office/drawing/2014/main" id="{A21D2681-8C95-128B-9C6F-BDE1B801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05" y="3579609"/>
            <a:ext cx="1207472" cy="8035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7209BFD-EE1E-7AF3-7E94-D1176A9D9A7B}"/>
              </a:ext>
            </a:extLst>
          </p:cNvPr>
          <p:cNvPicPr/>
          <p:nvPr/>
        </p:nvPicPr>
        <p:blipFill rotWithShape="1">
          <a:blip r:embed="rId11" cstate="print"/>
          <a:srcRect l="50406" t="22537"/>
          <a:stretch/>
        </p:blipFill>
        <p:spPr bwMode="auto">
          <a:xfrm>
            <a:off x="3523575" y="1451892"/>
            <a:ext cx="1587194" cy="85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DAD512C-C891-9C36-9E66-095DD5B9DD8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1114" y="1428245"/>
            <a:ext cx="1103937" cy="159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19E7583-1A36-9205-07BA-686972064B23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34226" r="63472" b="17733"/>
          <a:stretch/>
        </p:blipFill>
        <p:spPr bwMode="auto">
          <a:xfrm>
            <a:off x="5669400" y="4600110"/>
            <a:ext cx="845651" cy="7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magine 19" descr="aula_.png">
            <a:extLst>
              <a:ext uri="{FF2B5EF4-FFF2-40B4-BE49-F238E27FC236}">
                <a16:creationId xmlns:a16="http://schemas.microsoft.com/office/drawing/2014/main" id="{A2F2760C-F11E-A121-FD3B-06F6F2974AA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0401" y="5608944"/>
            <a:ext cx="2021198" cy="974504"/>
          </a:xfrm>
          <a:prstGeom prst="rect">
            <a:avLst/>
          </a:prstGeom>
        </p:spPr>
      </p:pic>
      <p:pic>
        <p:nvPicPr>
          <p:cNvPr id="21" name="Picture 2" descr="Il fotovoltaico si fa strada grazie all'autoconsumo">
            <a:extLst>
              <a:ext uri="{FF2B5EF4-FFF2-40B4-BE49-F238E27FC236}">
                <a16:creationId xmlns:a16="http://schemas.microsoft.com/office/drawing/2014/main" id="{DBA56B23-D704-145E-F81B-4FD9F66A3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31" y="3869921"/>
            <a:ext cx="761604" cy="5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A9151848-A3B0-3FFA-C5B4-728180301757}"/>
              </a:ext>
            </a:extLst>
          </p:cNvPr>
          <p:cNvGrpSpPr/>
          <p:nvPr/>
        </p:nvGrpSpPr>
        <p:grpSpPr>
          <a:xfrm>
            <a:off x="6074331" y="2742722"/>
            <a:ext cx="1437343" cy="1138838"/>
            <a:chOff x="10074361" y="2852861"/>
            <a:chExt cx="1437343" cy="1138838"/>
          </a:xfrm>
        </p:grpSpPr>
        <p:pic>
          <p:nvPicPr>
            <p:cNvPr id="24" name="Immagine 23" descr="APPARECCHI_.png">
              <a:extLst>
                <a:ext uri="{FF2B5EF4-FFF2-40B4-BE49-F238E27FC236}">
                  <a16:creationId xmlns:a16="http://schemas.microsoft.com/office/drawing/2014/main" id="{0A433909-AA79-C552-2CC6-8159276CA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96218" y="3123282"/>
              <a:ext cx="932005" cy="830521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0011A072-022F-9469-6913-034D71DAC458}"/>
                </a:ext>
              </a:extLst>
            </p:cNvPr>
            <p:cNvSpPr txBox="1"/>
            <p:nvPr/>
          </p:nvSpPr>
          <p:spPr>
            <a:xfrm>
              <a:off x="10495041" y="3653145"/>
              <a:ext cx="1016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 dirty="0">
                  <a:solidFill>
                    <a:srgbClr val="FFC000"/>
                  </a:solidFill>
                </a:rPr>
                <a:t>SISTEMA </a:t>
              </a:r>
              <a:r>
                <a:rPr lang="it-IT" sz="800" b="1" dirty="0" err="1">
                  <a:solidFill>
                    <a:srgbClr val="FFC000"/>
                  </a:solidFill>
                </a:rPr>
                <a:t>DI</a:t>
              </a:r>
              <a:r>
                <a:rPr lang="it-IT" sz="800" b="1" dirty="0">
                  <a:solidFill>
                    <a:srgbClr val="FFC000"/>
                  </a:solidFill>
                </a:rPr>
                <a:t> SUPERVISIONE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78A24ED7-D183-5BA9-2245-3AAB83EC9067}"/>
                </a:ext>
              </a:extLst>
            </p:cNvPr>
            <p:cNvSpPr txBox="1"/>
            <p:nvPr/>
          </p:nvSpPr>
          <p:spPr>
            <a:xfrm>
              <a:off x="10074361" y="2852861"/>
              <a:ext cx="814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 dirty="0">
                  <a:solidFill>
                    <a:srgbClr val="FFC000"/>
                  </a:solidFill>
                </a:rPr>
                <a:t>CENTRO OPERATIVO</a:t>
              </a:r>
            </a:p>
          </p:txBody>
        </p:sp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B8E9231E-6295-D8E4-8080-52AAF6CE4D55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12" y="4070345"/>
            <a:ext cx="500509" cy="155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689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0">
            <a:extLst>
              <a:ext uri="{FF2B5EF4-FFF2-40B4-BE49-F238E27FC236}">
                <a16:creationId xmlns:a16="http://schemas.microsoft.com/office/drawing/2014/main" id="{7CC2CCEA-A2FB-3AC1-AC71-16162D7F4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9723581" cy="72195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CA5D94-2B0D-6D3E-3727-98AF64472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329849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ittà Metropolitana di Milano">
            <a:extLst>
              <a:ext uri="{FF2B5EF4-FFF2-40B4-BE49-F238E27FC236}">
                <a16:creationId xmlns:a16="http://schemas.microsoft.com/office/drawing/2014/main" id="{E3E8C9D7-6124-68C2-2AA4-5C103C49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D73243-01D8-A4C6-6947-CFA27D98BD1D}"/>
              </a:ext>
            </a:extLst>
          </p:cNvPr>
          <p:cNvSpPr txBox="1"/>
          <p:nvPr/>
        </p:nvSpPr>
        <p:spPr>
          <a:xfrm>
            <a:off x="314906" y="185189"/>
            <a:ext cx="888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Sintesi Interventi eseguiti e  da eseguire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3BAC357-F8B2-23C4-0536-16B91D216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06" y="983158"/>
            <a:ext cx="8234734" cy="5815781"/>
          </a:xfrm>
          <a:prstGeom prst="rect">
            <a:avLst/>
          </a:prstGeom>
        </p:spPr>
      </p:pic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DC65E55A-A793-CCDA-CDAC-668441079461}"/>
              </a:ext>
            </a:extLst>
          </p:cNvPr>
          <p:cNvCxnSpPr/>
          <p:nvPr/>
        </p:nvCxnSpPr>
        <p:spPr>
          <a:xfrm>
            <a:off x="97075" y="898156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49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19223-B77F-4CD2-578E-F3DA75C48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0">
            <a:extLst>
              <a:ext uri="{FF2B5EF4-FFF2-40B4-BE49-F238E27FC236}">
                <a16:creationId xmlns:a16="http://schemas.microsoft.com/office/drawing/2014/main" id="{123DE9BA-28FB-BEF4-AF43-028664F3E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9723581" cy="72195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E67C465-E9E8-6AE9-26DA-B9DDC7A7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329849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ittà Metropolitana di Milano">
            <a:extLst>
              <a:ext uri="{FF2B5EF4-FFF2-40B4-BE49-F238E27FC236}">
                <a16:creationId xmlns:a16="http://schemas.microsoft.com/office/drawing/2014/main" id="{81464C0F-5CDD-54D2-F220-59A14C90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1014F9-7F64-1F81-7C78-B66AC932CB3D}"/>
              </a:ext>
            </a:extLst>
          </p:cNvPr>
          <p:cNvSpPr txBox="1"/>
          <p:nvPr/>
        </p:nvSpPr>
        <p:spPr>
          <a:xfrm>
            <a:off x="308880" y="0"/>
            <a:ext cx="94203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Cronoprogramma:</a:t>
            </a:r>
          </a:p>
          <a:p>
            <a:pPr algn="l"/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Inizio lavori 06/ Maggio/2023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4796A3-12F7-671D-A901-5DF7BB5D5EC8}"/>
              </a:ext>
            </a:extLst>
          </p:cNvPr>
          <p:cNvSpPr txBox="1"/>
          <p:nvPr/>
        </p:nvSpPr>
        <p:spPr>
          <a:xfrm>
            <a:off x="328369" y="658772"/>
            <a:ext cx="5138928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it-IT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Fase 1: durata complessiva 7 mesi</a:t>
            </a:r>
          </a:p>
          <a:p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(maggio 2024-novembre 2024</a:t>
            </a:r>
            <a:r>
              <a:rPr lang="it-IT" sz="1400" b="1" dirty="0">
                <a:solidFill>
                  <a:srgbClr val="FF0000"/>
                </a:solidFill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  <a:endParaRPr lang="it-IT" sz="1400" dirty="0">
              <a:solidFill>
                <a:srgbClr val="FF0000"/>
              </a:solidFill>
              <a:effectLst/>
              <a:highlight>
                <a:srgbClr val="FFFFCC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Opere propedeutiche: pulizia pozzetti e sistema di scarico acque piovane </a:t>
            </a:r>
            <a:r>
              <a:rPr lang="it-IT" sz="1100" dirty="0" err="1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suborizzontale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Allestimento cantiere: baraccamenti e aree di deposito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indent="228600"/>
            <a:endParaRPr lang="it-IT" sz="1100" b="1" dirty="0">
              <a:effectLst/>
              <a:highlight>
                <a:srgbClr val="FFFFCC"/>
              </a:highlight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228600"/>
            <a:r>
              <a:rPr lang="it-IT" sz="1400" b="1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Lotto 1 _ istituto Cartesio + Aula magna</a:t>
            </a:r>
            <a:endParaRPr lang="it-IT" sz="1400" dirty="0">
              <a:effectLst/>
              <a:highlight>
                <a:srgbClr val="FFFFCC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Allestimento ponteggio e aree di cantiere dedicate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Rimozione manto di copertura e formazione nuovo manto di copertura con implementazione isolamento termico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Preparazione superfici di facciata: opere propedeutiche e ripristini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Realizzazione cappotto termico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Opere di completamento: verniciature, opere da fabbro, lattonerie, lamiere stirate, serramenti scale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228600"/>
            <a:r>
              <a:rPr lang="it-IT" sz="1400" b="1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Lotto 2 _ Blocco palestre</a:t>
            </a:r>
            <a:endParaRPr lang="it-IT" sz="1400" dirty="0">
              <a:effectLst/>
              <a:highlight>
                <a:srgbClr val="FFFFCC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Installazione barriere perimetrali copertura e allestimento aree di cantiere dedicate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Rimozione manto di copertura e formazione nuovo manto di copertura con implementazione isolamento termico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Preparazione superfici di facciata, ripristini e tinteggiature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Installazione impianto fotovoltaico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228600"/>
            <a:r>
              <a:rPr lang="it-IT" sz="1400" b="1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Cabina elettrica</a:t>
            </a:r>
            <a:endParaRPr lang="it-IT" sz="1400" dirty="0">
              <a:effectLst/>
              <a:highlight>
                <a:srgbClr val="FFFFCC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Preparazione area esterna e sottoservizi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Installazione nuova cabina elettrica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Manutenzione ordinaria cabina elettrica esistente: facciate e copertura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228600"/>
            <a:r>
              <a:rPr lang="it-IT" sz="1400" b="1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Centrale termica</a:t>
            </a:r>
            <a:endParaRPr lang="it-IT" sz="1400" dirty="0">
              <a:effectLst/>
              <a:highlight>
                <a:srgbClr val="FFFFCC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Installazione nuovi silos per deposito pellets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Installazione barriere perimetrali copertura e allestimento aree di cantiere dedicate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Manutenzione ordinaria copertura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Preparazione superfici di facciata, ripristini e tinteggiature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it-IT" sz="11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it-IT" sz="1100" dirty="0">
              <a:effectLst/>
              <a:highlight>
                <a:srgbClr val="FFFFCC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AB41C08-53D6-145A-4A1F-921A657D6B93}"/>
              </a:ext>
            </a:extLst>
          </p:cNvPr>
          <p:cNvSpPr txBox="1"/>
          <p:nvPr/>
        </p:nvSpPr>
        <p:spPr>
          <a:xfrm>
            <a:off x="5899896" y="823364"/>
            <a:ext cx="45720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Fase 2: durata complessiva 9 mesi </a:t>
            </a:r>
          </a:p>
          <a:p>
            <a:r>
              <a:rPr lang="it-IT" sz="1400" b="1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(novembre 2024-luglio 2025</a:t>
            </a:r>
            <a:r>
              <a:rPr lang="it-IT" sz="1100" b="1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</a:p>
          <a:p>
            <a:endParaRPr lang="it-IT" sz="1100" b="1" dirty="0">
              <a:highlight>
                <a:srgbClr val="FBDDAB"/>
              </a:highlight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it-IT" sz="1100" b="1" dirty="0">
              <a:effectLst/>
              <a:highlight>
                <a:srgbClr val="FBDDAB"/>
              </a:highlight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it-IT" sz="1100" b="1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228600"/>
            <a:r>
              <a:rPr lang="it-IT" sz="1400" b="1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Lotto 3 _ Istituto Montale + Auditorium</a:t>
            </a:r>
            <a:endParaRPr lang="it-IT" sz="1400" dirty="0">
              <a:effectLst/>
              <a:highlight>
                <a:srgbClr val="FBDDAB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Allestimento ponteggio e aree di cantiere dedicate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Rimozione manto di copertura e formazione nuovo manto di copertura con implementazione isolamento termico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Preparazione superfici di facciata: opere propedeutiche e ripristini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Realizzazione cappotto termico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Opere di completamento: verniciature, opere da fabbro, lattonerie, lamiere stirate, serramenti scale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228600"/>
            <a:r>
              <a:rPr lang="it-IT" sz="1400" b="1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Lotto 4 _ Liceo Casiraghi</a:t>
            </a:r>
            <a:endParaRPr lang="it-IT" sz="1400" dirty="0">
              <a:effectLst/>
              <a:highlight>
                <a:srgbClr val="FBDDAB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Allestimento ponteggio e aree di cantiere dedicate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Rimozione manto di copertura e formazione nuovo manto di copertura con implementazione isolamento termico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Preparazione superfici di facciata: opere propedeutiche e ripristini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Realizzazione cappotto termico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Opere di completamento: verniciature, opere da fabbro, lattonerie, lamiere stirate, serramenti scale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228600"/>
            <a:r>
              <a:rPr lang="it-IT" sz="1400" b="1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Aree esterne</a:t>
            </a:r>
            <a:endParaRPr lang="it-IT" sz="1400" dirty="0">
              <a:effectLst/>
              <a:highlight>
                <a:srgbClr val="FBDDAB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Manutenzione ordinaria vialetti di accesso e aree esterne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Ripristino segnaletica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100" dirty="0">
                <a:effectLst/>
                <a:highlight>
                  <a:srgbClr val="FBDDAB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Realizzazione totem informativo</a:t>
            </a:r>
            <a:endParaRPr lang="it-IT" sz="1100" dirty="0">
              <a:effectLst/>
              <a:highlight>
                <a:srgbClr val="FBDDAB"/>
              </a:highlight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7F485FC-F6EF-D589-6DC8-B69B652387C1}"/>
              </a:ext>
            </a:extLst>
          </p:cNvPr>
          <p:cNvCxnSpPr/>
          <p:nvPr/>
        </p:nvCxnSpPr>
        <p:spPr>
          <a:xfrm>
            <a:off x="97075" y="823364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32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1140416" y="4715210"/>
            <a:ext cx="591733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4391" name="Line 55"/>
          <p:cNvSpPr>
            <a:spLocks noChangeShapeType="1"/>
          </p:cNvSpPr>
          <p:nvPr/>
        </p:nvSpPr>
        <p:spPr bwMode="auto">
          <a:xfrm>
            <a:off x="-323850" y="3141663"/>
            <a:ext cx="0" cy="159861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>
            <a:off x="7057756" y="3272218"/>
            <a:ext cx="0" cy="144299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it-IT" sz="1600" baseline="-25000">
              <a:solidFill>
                <a:srgbClr val="000000"/>
              </a:solidFill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4F7723F-FB34-4058-98D3-6301CAFFB008}"/>
              </a:ext>
            </a:extLst>
          </p:cNvPr>
          <p:cNvSpPr/>
          <p:nvPr/>
        </p:nvSpPr>
        <p:spPr>
          <a:xfrm flipV="1">
            <a:off x="0" y="671804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6F99782-90AD-4A56-934C-19DD8E841B5D}"/>
              </a:ext>
            </a:extLst>
          </p:cNvPr>
          <p:cNvCxnSpPr/>
          <p:nvPr/>
        </p:nvCxnSpPr>
        <p:spPr>
          <a:xfrm>
            <a:off x="0" y="1236220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50">
            <a:extLst>
              <a:ext uri="{FF2B5EF4-FFF2-40B4-BE49-F238E27FC236}">
                <a16:creationId xmlns:a16="http://schemas.microsoft.com/office/drawing/2014/main" id="{66257BE9-0666-4925-A117-D84B08388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10235693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208029" y="128165"/>
            <a:ext cx="101247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it-IT" sz="2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manutenzioni eseguite</a:t>
            </a:r>
          </a:p>
          <a:p>
            <a:pPr algn="l"/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Impianti   </a:t>
            </a:r>
          </a:p>
          <a:p>
            <a:pPr algn="l"/>
            <a:endParaRPr lang="it-IT" sz="2000" dirty="0">
              <a:solidFill>
                <a:srgbClr val="FFC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BC22906-9D4C-4F8E-8E52-7CADFFEF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34" y="871330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ittà Metropolitana di Milano">
            <a:extLst>
              <a:ext uri="{FF2B5EF4-FFF2-40B4-BE49-F238E27FC236}">
                <a16:creationId xmlns:a16="http://schemas.microsoft.com/office/drawing/2014/main" id="{A2AFF394-04CE-44EF-A434-456FC907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42;p20">
            <a:extLst>
              <a:ext uri="{FF2B5EF4-FFF2-40B4-BE49-F238E27FC236}">
                <a16:creationId xmlns:a16="http://schemas.microsoft.com/office/drawing/2014/main" id="{CF93DADA-3163-9C40-CC0B-D2039FAD7EE2}"/>
              </a:ext>
            </a:extLst>
          </p:cNvPr>
          <p:cNvSpPr txBox="1"/>
          <p:nvPr/>
        </p:nvSpPr>
        <p:spPr>
          <a:xfrm>
            <a:off x="274320" y="1386090"/>
            <a:ext cx="11987784" cy="505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17500" algn="l">
              <a:lnSpc>
                <a:spcPct val="150000"/>
              </a:lnSpc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1600" dirty="0">
                <a:sym typeface="Trebuchet MS"/>
              </a:rPr>
              <a:t>N°1 perdita sotto la traccia con sostituzione delle tubazioni di mandata e ritorno bagni piano 6 Cartesio</a:t>
            </a:r>
          </a:p>
          <a:p>
            <a:pPr marL="457200" indent="-317500" algn="l">
              <a:lnSpc>
                <a:spcPct val="150000"/>
              </a:lnSpc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1600" dirty="0">
                <a:sym typeface="Trebuchet MS"/>
              </a:rPr>
              <a:t>N°1 perdita sotto la traccia con sostituzione delle tubazioni di mandata e ritorno corridoi aula Magna Cartesio</a:t>
            </a:r>
          </a:p>
          <a:p>
            <a:pPr marL="457200" indent="-317500" algn="l">
              <a:lnSpc>
                <a:spcPct val="150000"/>
              </a:lnSpc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1600" dirty="0">
                <a:sym typeface="Trebuchet MS"/>
              </a:rPr>
              <a:t>N°1 perdita sotto la traccia con sostituzione delle tubazioni di mandata e ritorno radiatori Nuove aule</a:t>
            </a:r>
          </a:p>
          <a:p>
            <a:pPr marL="457200" indent="-317500" algn="l">
              <a:lnSpc>
                <a:spcPct val="150000"/>
              </a:lnSpc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1600" dirty="0">
                <a:sym typeface="Trebuchet MS"/>
              </a:rPr>
              <a:t>N°1 perdita sotto la traccia con sostituzione delle tubazioni di mandata e ritorno i bagni piano 6 Casiraghi</a:t>
            </a:r>
          </a:p>
          <a:p>
            <a:pPr marL="457200" indent="-317500" algn="l">
              <a:lnSpc>
                <a:spcPct val="150000"/>
              </a:lnSpc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1600" dirty="0">
                <a:sym typeface="Trebuchet MS"/>
              </a:rPr>
              <a:t>N°1 perdita sotto la traccia con sostituzione delle tubazioni di mandata e ritorno i aule piano 2 Cartesio</a:t>
            </a:r>
          </a:p>
          <a:p>
            <a:pPr marL="457200" indent="-317500" algn="l">
              <a:lnSpc>
                <a:spcPct val="150000"/>
              </a:lnSpc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1600" dirty="0">
                <a:sym typeface="Trebuchet MS"/>
              </a:rPr>
              <a:t>N°1 perdita sotto la traccia con sostituzione delle tubazioni di mandata e ritorno radiatore corridoio piano terra Cartesio</a:t>
            </a:r>
          </a:p>
          <a:p>
            <a:pPr marL="457200" indent="-317500" algn="l">
              <a:lnSpc>
                <a:spcPct val="150000"/>
              </a:lnSpc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1600" dirty="0">
                <a:sym typeface="Trebuchet MS"/>
              </a:rPr>
              <a:t>N°1 perdita sotto la traccia con sostituzione delle tubazioni di mandata e ritorno radiatore spogliatoi palestre</a:t>
            </a:r>
          </a:p>
          <a:p>
            <a:pPr marL="457200" indent="-317500" algn="l">
              <a:lnSpc>
                <a:spcPct val="150000"/>
              </a:lnSpc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1600" dirty="0">
                <a:sym typeface="Trebuchet MS"/>
              </a:rPr>
              <a:t>Sostituzione di n. 3 fan coil laboratori Cartesio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1600" dirty="0">
                <a:sym typeface="Trebuchet MS"/>
              </a:rPr>
              <a:t>Video ispezione pluviali </a:t>
            </a:r>
            <a:endParaRPr sz="1600" dirty="0">
              <a:sym typeface="Trebuchet M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1600" dirty="0">
                <a:sym typeface="Trebuchet MS"/>
              </a:rPr>
              <a:t>Pulizia di caloriferi a servizio Biblioteca Cartesio</a:t>
            </a:r>
            <a:endParaRPr sz="1600" dirty="0">
              <a:sym typeface="Trebuchet M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1600" dirty="0">
                <a:sym typeface="Trebuchet MS"/>
              </a:rPr>
              <a:t>Pulizia di caloriferi a servizio locale spogliatoio piano 2 Casiraghi </a:t>
            </a:r>
            <a:endParaRPr sz="1600" dirty="0">
              <a:sym typeface="Trebuchet M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2000" dirty="0">
                <a:sym typeface="Trebuchet MS"/>
              </a:rPr>
              <a:t>Sanificazione UTA a servizio dell’AUDITORIUM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it-IT" sz="2000" dirty="0">
                <a:sym typeface="Trebuchet MS"/>
              </a:rPr>
              <a:t>Installazione </a:t>
            </a:r>
            <a:r>
              <a:rPr lang="it-IT" sz="2000" dirty="0" err="1">
                <a:sym typeface="Trebuchet MS"/>
              </a:rPr>
              <a:t>monosplit</a:t>
            </a:r>
            <a:r>
              <a:rPr lang="it-IT" sz="2000" dirty="0">
                <a:sym typeface="Trebuchet MS"/>
              </a:rPr>
              <a:t> locali ex laboratori Cartesio </a:t>
            </a:r>
            <a:endParaRPr sz="2000" dirty="0"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2857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0">
            <a:extLst>
              <a:ext uri="{FF2B5EF4-FFF2-40B4-BE49-F238E27FC236}">
                <a16:creationId xmlns:a16="http://schemas.microsoft.com/office/drawing/2014/main" id="{EDEBE1ED-5429-4E75-920D-A8F591E23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10235693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B04967CB-BF59-4ECF-8DEA-7B823B43BA81}"/>
              </a:ext>
            </a:extLst>
          </p:cNvPr>
          <p:cNvCxnSpPr/>
          <p:nvPr/>
        </p:nvCxnSpPr>
        <p:spPr>
          <a:xfrm>
            <a:off x="0" y="1477449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CEC3AC-7578-487E-9CB8-E1509965398A}"/>
              </a:ext>
            </a:extLst>
          </p:cNvPr>
          <p:cNvSpPr txBox="1"/>
          <p:nvPr/>
        </p:nvSpPr>
        <p:spPr>
          <a:xfrm>
            <a:off x="412750" y="1582771"/>
            <a:ext cx="8425488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 dirty="0">
                <a:solidFill>
                  <a:srgbClr val="E64D24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Tempi di Esecuzione</a:t>
            </a:r>
          </a:p>
          <a:p>
            <a:pPr algn="just">
              <a:lnSpc>
                <a:spcPct val="130000"/>
              </a:lnSpc>
            </a:pPr>
            <a:endParaRPr lang="it-IT" sz="1600" dirty="0"/>
          </a:p>
          <a:p>
            <a:pPr algn="just">
              <a:lnSpc>
                <a:spcPct val="130000"/>
              </a:lnSpc>
            </a:pPr>
            <a:r>
              <a:rPr lang="it-IT" sz="1600" dirty="0"/>
              <a:t>I tempi di esecuzione delle opere edili saranno di 15 mesi.</a:t>
            </a:r>
          </a:p>
          <a:p>
            <a:pPr algn="just">
              <a:lnSpc>
                <a:spcPct val="130000"/>
              </a:lnSpc>
            </a:pPr>
            <a:r>
              <a:rPr lang="it-IT" sz="1600" dirty="0"/>
              <a:t>Carbotermo metterà in campo per la realizzazione dei lavori una squadra composta da:</a:t>
            </a:r>
          </a:p>
          <a:p>
            <a:pPr algn="l"/>
            <a:endParaRPr lang="it-IT" sz="1600" dirty="0"/>
          </a:p>
          <a:p>
            <a:pPr algn="l"/>
            <a:endParaRPr lang="it-IT" sz="1800" b="1" dirty="0">
              <a:solidFill>
                <a:srgbClr val="E64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6EB8A1F-9331-4EDA-A2AA-F942743E9B66}"/>
              </a:ext>
            </a:extLst>
          </p:cNvPr>
          <p:cNvSpPr/>
          <p:nvPr/>
        </p:nvSpPr>
        <p:spPr>
          <a:xfrm flipV="1">
            <a:off x="0" y="671927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6EBF6AA-E2AC-4DB3-95A5-8ED95C0B57CC}"/>
              </a:ext>
            </a:extLst>
          </p:cNvPr>
          <p:cNvSpPr txBox="1"/>
          <p:nvPr/>
        </p:nvSpPr>
        <p:spPr>
          <a:xfrm>
            <a:off x="625014" y="3590750"/>
            <a:ext cx="8665185" cy="125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600" dirty="0"/>
              <a:t>N. 1 Direttore Tecnico: responsabile del coordinamento dell’esecuzione di tutti gli interventi;</a:t>
            </a:r>
          </a:p>
          <a:p>
            <a:pPr marL="342900" lvl="0" indent="-342900" algn="just"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600" dirty="0"/>
              <a:t>N. 1 Direttore di Cantiere: pianifica le attività sulla base delle indicazioni contenute nel progetto;</a:t>
            </a:r>
          </a:p>
          <a:p>
            <a:pPr marL="342900" indent="-342900" algn="just">
              <a:buClr>
                <a:srgbClr val="EC4502"/>
              </a:buClr>
              <a:buSzPts val="800"/>
              <a:buFont typeface="Wingdings 2" panose="05020102010507070707" pitchFamily="18" charset="2"/>
              <a:buChar char=""/>
            </a:pPr>
            <a:r>
              <a:rPr lang="it-IT" sz="1600" dirty="0"/>
              <a:t>Montatori ed installatori coibentatori e </a:t>
            </a:r>
            <a:r>
              <a:rPr lang="it-IT" sz="1600" dirty="0" err="1"/>
              <a:t>cappottisti</a:t>
            </a:r>
            <a:r>
              <a:rPr lang="it-IT" sz="1600" dirty="0"/>
              <a:t>.</a:t>
            </a:r>
          </a:p>
          <a:p>
            <a:pPr algn="just">
              <a:buClr>
                <a:srgbClr val="EC4502"/>
              </a:buClr>
              <a:buSzPts val="800"/>
            </a:pPr>
            <a:endParaRPr lang="it-IT" sz="16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buClr>
                <a:srgbClr val="EC4502"/>
              </a:buClr>
              <a:buSzPts val="800"/>
            </a:pPr>
            <a:endParaRPr lang="it-IT" sz="1000" dirty="0">
              <a:solidFill>
                <a:srgbClr val="40404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DD0020A-FA2B-4B20-9F56-F2533D54C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648" y="831424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ittà Metropolitana di Milano">
            <a:extLst>
              <a:ext uri="{FF2B5EF4-FFF2-40B4-BE49-F238E27FC236}">
                <a16:creationId xmlns:a16="http://schemas.microsoft.com/office/drawing/2014/main" id="{ACBF4DF6-6D45-4747-80FA-12C5609D3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D96BDE9-DFC6-426D-8CD2-9F0C90C2F507}"/>
              </a:ext>
            </a:extLst>
          </p:cNvPr>
          <p:cNvSpPr txBox="1"/>
          <p:nvPr/>
        </p:nvSpPr>
        <p:spPr>
          <a:xfrm>
            <a:off x="314907" y="387229"/>
            <a:ext cx="888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Cronoprogramma dei lavori</a:t>
            </a:r>
          </a:p>
        </p:txBody>
      </p:sp>
      <p:pic>
        <p:nvPicPr>
          <p:cNvPr id="16" name="Picture 2" descr="Cos'è il cronoprogramma dei lavori - Pi-greco - News">
            <a:extLst>
              <a:ext uri="{FF2B5EF4-FFF2-40B4-BE49-F238E27FC236}">
                <a16:creationId xmlns:a16="http://schemas.microsoft.com/office/drawing/2014/main" id="{5773F9A9-9AAE-4484-917B-46DD477F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82" y="71575"/>
            <a:ext cx="2308441" cy="11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Le novità più curiose del DM sulla Direzione Lavori e sulla Fase Esecutiva  - Tecnilex - Servizi di ingegneria">
            <a:extLst>
              <a:ext uri="{FF2B5EF4-FFF2-40B4-BE49-F238E27FC236}">
                <a16:creationId xmlns:a16="http://schemas.microsoft.com/office/drawing/2014/main" id="{C6CE622D-EB6C-4924-B835-45EC3A8D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199" y="2559444"/>
            <a:ext cx="2791422" cy="27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50">
            <a:extLst>
              <a:ext uri="{FF2B5EF4-FFF2-40B4-BE49-F238E27FC236}">
                <a16:creationId xmlns:a16="http://schemas.microsoft.com/office/drawing/2014/main" id="{1F38C7B0-7B1B-476A-8EDF-0DA82445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10235693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endParaRPr lang="it-IT" sz="1600" baseline="-25000" dirty="0">
              <a:solidFill>
                <a:srgbClr val="000000"/>
              </a:solidFill>
              <a:highlight>
                <a:srgbClr val="800080"/>
              </a:highlight>
              <a:latin typeface="AvantGarde Bk BT" pitchFamily="34" charset="0"/>
              <a:ea typeface="+mn-ea"/>
              <a:cs typeface="+mn-cs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B04967CB-BF59-4ECF-8DEA-7B823B43BA81}"/>
              </a:ext>
            </a:extLst>
          </p:cNvPr>
          <p:cNvCxnSpPr/>
          <p:nvPr/>
        </p:nvCxnSpPr>
        <p:spPr>
          <a:xfrm>
            <a:off x="0" y="1477449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6C0C0CDD-081E-4918-A2D3-44F7C0D8E594}"/>
              </a:ext>
            </a:extLst>
          </p:cNvPr>
          <p:cNvSpPr/>
          <p:nvPr/>
        </p:nvSpPr>
        <p:spPr>
          <a:xfrm flipV="1">
            <a:off x="0" y="671927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94506" y="166965"/>
            <a:ext cx="10096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su </a:t>
            </a:r>
          </a:p>
          <a:p>
            <a:pPr algn="l"/>
            <a:r>
              <a:rPr lang="it-IT" sz="2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Caldaia a Biomassa e sistema regolazione  ( intervento eseguito 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12183ED-40EE-44F1-87A3-FDA0AED92C44}"/>
              </a:ext>
            </a:extLst>
          </p:cNvPr>
          <p:cNvSpPr txBox="1"/>
          <p:nvPr/>
        </p:nvSpPr>
        <p:spPr>
          <a:xfrm>
            <a:off x="4372099" y="1698654"/>
            <a:ext cx="7240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INSTALLAZIONE CALDAIE A BIOMASSA</a:t>
            </a:r>
          </a:p>
          <a:p>
            <a:pPr algn="l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È stata effettuata la sostituzione dei generatori di calore esistenti, con caldaie a cippato caratterizzate da </a:t>
            </a:r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alti</a:t>
            </a:r>
            <a:r>
              <a:rPr lang="it-IT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rendimenti</a:t>
            </a:r>
            <a:r>
              <a:rPr lang="it-IT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sistemi di abbattimento delle emissioni.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669274C-6C7E-439F-9D46-368C73819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34" y="871330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ittà Metropolitana di Milano">
            <a:extLst>
              <a:ext uri="{FF2B5EF4-FFF2-40B4-BE49-F238E27FC236}">
                <a16:creationId xmlns:a16="http://schemas.microsoft.com/office/drawing/2014/main" id="{A7AEC65D-DB5B-45E1-B745-F6DA47A0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hlinkClick r:id="rId4"/>
            <a:extLst>
              <a:ext uri="{FF2B5EF4-FFF2-40B4-BE49-F238E27FC236}">
                <a16:creationId xmlns:a16="http://schemas.microsoft.com/office/drawing/2014/main" id="{D2B42390-C197-4217-ACCD-BB695E864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3053" r="7620" b="2843"/>
          <a:stretch>
            <a:fillRect/>
          </a:stretch>
        </p:blipFill>
        <p:spPr bwMode="auto">
          <a:xfrm>
            <a:off x="211162" y="1530063"/>
            <a:ext cx="4160937" cy="325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Acquistare cippato di legno: consigli e informazioni utili | Energia Dal  Legno">
            <a:extLst>
              <a:ext uri="{FF2B5EF4-FFF2-40B4-BE49-F238E27FC236}">
                <a16:creationId xmlns:a16="http://schemas.microsoft.com/office/drawing/2014/main" id="{7CC05A16-AD41-45F6-8770-18F29320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9" y="2880685"/>
            <a:ext cx="2237825" cy="14891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1327A3E-8F66-403F-AB4D-BCCEB5DD7F4F}"/>
              </a:ext>
            </a:extLst>
          </p:cNvPr>
          <p:cNvSpPr txBox="1"/>
          <p:nvPr/>
        </p:nvSpPr>
        <p:spPr>
          <a:xfrm>
            <a:off x="255846" y="4687953"/>
            <a:ext cx="10096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Il 42% dell’energia rinnovabile in Europa è ottenuta da biomasse</a:t>
            </a:r>
          </a:p>
          <a:p>
            <a:pPr algn="l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Il bosco in Italia cresce di 900m2 al minuto</a:t>
            </a:r>
          </a:p>
          <a:p>
            <a:pPr algn="l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Cippato da filiera corta fornito da "Il Nocciòlo".</a:t>
            </a:r>
          </a:p>
          <a:p>
            <a:pPr algn="l"/>
            <a:endParaRPr lang="it-IT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Tre autotreni/settimana nel periodo invernale alimentati a combustibile alternativo.</a:t>
            </a:r>
          </a:p>
          <a:p>
            <a:pPr algn="l"/>
            <a:endParaRPr lang="it-IT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Recupero delle ceneri per sottofondi stradali.</a:t>
            </a:r>
          </a:p>
        </p:txBody>
      </p:sp>
      <p:grpSp>
        <p:nvGrpSpPr>
          <p:cNvPr id="23" name="Gruppo 30">
            <a:extLst>
              <a:ext uri="{FF2B5EF4-FFF2-40B4-BE49-F238E27FC236}">
                <a16:creationId xmlns:a16="http://schemas.microsoft.com/office/drawing/2014/main" id="{C6EEDE5D-4140-4BAB-89C3-2410575EE9CB}"/>
              </a:ext>
            </a:extLst>
          </p:cNvPr>
          <p:cNvGrpSpPr/>
          <p:nvPr/>
        </p:nvGrpSpPr>
        <p:grpSpPr>
          <a:xfrm>
            <a:off x="6722961" y="4752175"/>
            <a:ext cx="518045" cy="518045"/>
            <a:chOff x="5652120" y="2132856"/>
            <a:chExt cx="914400" cy="914400"/>
          </a:xfrm>
        </p:grpSpPr>
        <p:pic>
          <p:nvPicPr>
            <p:cNvPr id="25" name="Immagine 24" descr="CO2_.png">
              <a:extLst>
                <a:ext uri="{FF2B5EF4-FFF2-40B4-BE49-F238E27FC236}">
                  <a16:creationId xmlns:a16="http://schemas.microsoft.com/office/drawing/2014/main" id="{0E894FA4-F13E-4647-ADE7-54E9450B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6136" y="2348880"/>
              <a:ext cx="648072" cy="455141"/>
            </a:xfrm>
            <a:prstGeom prst="rect">
              <a:avLst/>
            </a:prstGeom>
          </p:spPr>
        </p:pic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E6FFBCF7-6B88-4679-B2F4-69F51C6BE63B}"/>
                </a:ext>
              </a:extLst>
            </p:cNvPr>
            <p:cNvSpPr/>
            <p:nvPr/>
          </p:nvSpPr>
          <p:spPr>
            <a:xfrm>
              <a:off x="5652120" y="2132856"/>
              <a:ext cx="9144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5556773-265F-49C6-961C-6DF3F9C7A359}"/>
              </a:ext>
            </a:extLst>
          </p:cNvPr>
          <p:cNvSpPr txBox="1"/>
          <p:nvPr/>
        </p:nvSpPr>
        <p:spPr>
          <a:xfrm>
            <a:off x="9097714" y="4428484"/>
            <a:ext cx="283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Evitata rispetto al gas: -92%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4910C3C-DDC1-8EB0-DE70-3D50F2927DA0}"/>
              </a:ext>
            </a:extLst>
          </p:cNvPr>
          <p:cNvSpPr txBox="1"/>
          <p:nvPr/>
        </p:nvSpPr>
        <p:spPr>
          <a:xfrm>
            <a:off x="4773168" y="3013176"/>
            <a:ext cx="46634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INSTALLAZIONE VALVOLE TERMOSTATICHE</a:t>
            </a:r>
          </a:p>
          <a:p>
            <a:pPr algn="r"/>
            <a:r>
              <a:rPr lang="it-IT" sz="24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b="1" dirty="0">
              <a:solidFill>
                <a:srgbClr val="E64D2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02C0BC-9371-59DE-D5A4-1294E749AA6F}"/>
              </a:ext>
            </a:extLst>
          </p:cNvPr>
          <p:cNvSpPr txBox="1"/>
          <p:nvPr/>
        </p:nvSpPr>
        <p:spPr>
          <a:xfrm>
            <a:off x="5204030" y="3349125"/>
            <a:ext cx="431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INSTALLAZIONE SISITEMA DI TELEGESTIONE ( intervento eseguito )</a:t>
            </a:r>
          </a:p>
        </p:txBody>
      </p:sp>
    </p:spTree>
    <p:extLst>
      <p:ext uri="{BB962C8B-B14F-4D97-AF65-F5344CB8AC3E}">
        <p14:creationId xmlns:p14="http://schemas.microsoft.com/office/powerpoint/2010/main" val="9850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50">
            <a:extLst>
              <a:ext uri="{FF2B5EF4-FFF2-40B4-BE49-F238E27FC236}">
                <a16:creationId xmlns:a16="http://schemas.microsoft.com/office/drawing/2014/main" id="{67828EE5-72B0-45EE-B52A-1473FDF6C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" y="101407"/>
            <a:ext cx="10235693" cy="1077217"/>
          </a:xfrm>
          <a:prstGeom prst="rect">
            <a:avLst/>
          </a:prstGeom>
          <a:solidFill>
            <a:srgbClr val="B3A6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su</a:t>
            </a:r>
          </a:p>
          <a:p>
            <a:pPr algn="l"/>
            <a:r>
              <a:rPr lang="it-IT" sz="2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Illuminazione interna ed esterna (eseguito ) E FTV (da realizzare)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B04967CB-BF59-4ECF-8DEA-7B823B43BA81}"/>
              </a:ext>
            </a:extLst>
          </p:cNvPr>
          <p:cNvCxnSpPr/>
          <p:nvPr/>
        </p:nvCxnSpPr>
        <p:spPr>
          <a:xfrm>
            <a:off x="0" y="1477449"/>
            <a:ext cx="5044602" cy="0"/>
          </a:xfrm>
          <a:prstGeom prst="line">
            <a:avLst/>
          </a:prstGeom>
          <a:ln w="41275">
            <a:solidFill>
              <a:srgbClr val="E6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6C0C0CDD-081E-4918-A2D3-44F7C0D8E594}"/>
              </a:ext>
            </a:extLst>
          </p:cNvPr>
          <p:cNvSpPr/>
          <p:nvPr/>
        </p:nvSpPr>
        <p:spPr>
          <a:xfrm flipV="1">
            <a:off x="0" y="6719278"/>
            <a:ext cx="12192000" cy="138722"/>
          </a:xfrm>
          <a:prstGeom prst="rect">
            <a:avLst/>
          </a:prstGeom>
          <a:solidFill>
            <a:srgbClr val="E64D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217" tIns="46108" rIns="92217" bIns="46108" anchor="ctr"/>
          <a:lstStyle/>
          <a:p>
            <a:pPr algn="ctr" eaLnBrk="1" hangingPunct="1">
              <a:defRPr/>
            </a:pPr>
            <a:endParaRPr lang="it-IT" sz="1848" dirty="0"/>
          </a:p>
        </p:txBody>
      </p:sp>
      <p:pic>
        <p:nvPicPr>
          <p:cNvPr id="2" name="Immagine 1" descr="aula_.png">
            <a:extLst>
              <a:ext uri="{FF2B5EF4-FFF2-40B4-BE49-F238E27FC236}">
                <a16:creationId xmlns:a16="http://schemas.microsoft.com/office/drawing/2014/main" id="{E05FE179-E68B-4732-9303-20F3FF5DB4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738" y="4147675"/>
            <a:ext cx="3287126" cy="15848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8C831EF-CE7D-4FB7-B166-FEAE7D48A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r="34553"/>
          <a:stretch/>
        </p:blipFill>
        <p:spPr bwMode="auto">
          <a:xfrm>
            <a:off x="3051875" y="3088364"/>
            <a:ext cx="1007778" cy="165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CF273B-3CB5-4B71-84F5-1AE43D5FED0E}"/>
              </a:ext>
            </a:extLst>
          </p:cNvPr>
          <p:cNvSpPr txBox="1"/>
          <p:nvPr/>
        </p:nvSpPr>
        <p:spPr>
          <a:xfrm>
            <a:off x="6592620" y="1553053"/>
            <a:ext cx="539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/>
          </a:p>
          <a:p>
            <a:pPr algn="just"/>
            <a:endParaRPr lang="it-IT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illuminaz.png">
            <a:extLst>
              <a:ext uri="{FF2B5EF4-FFF2-40B4-BE49-F238E27FC236}">
                <a16:creationId xmlns:a16="http://schemas.microsoft.com/office/drawing/2014/main" id="{B23F6515-C53B-442E-BA6E-EF21EF2443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4602" y="2027586"/>
            <a:ext cx="1571527" cy="129978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94FBFF-85CA-48BF-917A-CBF128CDD8DA}"/>
              </a:ext>
            </a:extLst>
          </p:cNvPr>
          <p:cNvSpPr txBox="1"/>
          <p:nvPr/>
        </p:nvSpPr>
        <p:spPr>
          <a:xfrm>
            <a:off x="327818" y="1770916"/>
            <a:ext cx="5599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 l'intervento di </a:t>
            </a:r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riqualificazione dell’illuminazione </a:t>
            </a:r>
          </a:p>
          <a:p>
            <a:pPr algn="just"/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indoor ed outdoor </a:t>
            </a:r>
            <a:r>
              <a:rPr lang="it-IT" sz="1800" b="1" dirty="0" err="1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sonos</a:t>
            </a:r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tate </a:t>
            </a:r>
            <a:r>
              <a:rPr lang="it-IT" sz="1800" b="1" dirty="0" err="1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spstituite</a:t>
            </a:r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</a:p>
          <a:p>
            <a:pPr algn="just"/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lampade divenute inefficienti,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come lampade ad </a:t>
            </a:r>
          </a:p>
          <a:p>
            <a:pPr algn="just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incandescenza, alogene o fluorescenti, con dei </a:t>
            </a:r>
          </a:p>
          <a:p>
            <a:pPr algn="just"/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 apparecchi LED. </a:t>
            </a:r>
            <a:endParaRPr lang="it-IT" sz="1000" b="1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200DC44-39B8-4155-A12A-C1607DFE4DDF}"/>
              </a:ext>
            </a:extLst>
          </p:cNvPr>
          <p:cNvSpPr txBox="1"/>
          <p:nvPr/>
        </p:nvSpPr>
        <p:spPr>
          <a:xfrm>
            <a:off x="309062" y="4910902"/>
            <a:ext cx="39829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VANTAGGI AMBIENTALI</a:t>
            </a:r>
            <a:endParaRPr lang="it-IT" sz="1800" dirty="0">
              <a:solidFill>
                <a:srgbClr val="E64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·Assenza di mercurio;</a:t>
            </a:r>
          </a:p>
          <a:p>
            <a:pPr algn="l"/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·Minore emissione di CO</a:t>
            </a:r>
            <a:r>
              <a:rPr lang="it-IT" sz="1800" b="1" baseline="-25000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8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grazie alla</a:t>
            </a:r>
            <a:b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riduzione della potenza installata;</a:t>
            </a:r>
          </a:p>
          <a:p>
            <a:pPr algn="l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·Minore calore disperso nell’ambiente;</a:t>
            </a:r>
            <a:endParaRPr lang="it-IT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F8D120B-B750-4C82-B744-3859698CE071}"/>
              </a:ext>
            </a:extLst>
          </p:cNvPr>
          <p:cNvSpPr txBox="1"/>
          <p:nvPr/>
        </p:nvSpPr>
        <p:spPr>
          <a:xfrm>
            <a:off x="7301529" y="4993871"/>
            <a:ext cx="42550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VANTAGGI PER L’UTILIZZATORE</a:t>
            </a:r>
          </a:p>
          <a:p>
            <a:pPr algn="l"/>
            <a:r>
              <a:rPr lang="it-IT" sz="1800" b="1" i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·Riduzione dei costi energetici;</a:t>
            </a:r>
            <a:endParaRPr lang="it-IT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·Riduzione dei costi di manutenzione;</a:t>
            </a:r>
          </a:p>
          <a:p>
            <a:pPr algn="l"/>
            <a:r>
              <a:rPr lang="it-IT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·Rientro dell'investimento in breve tempo.</a:t>
            </a:r>
          </a:p>
          <a:p>
            <a:pPr algn="just"/>
            <a:endParaRPr lang="it-IT" sz="18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ADA7EBE-6EAA-45C0-9D7F-2A4EB7B8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34" y="871330"/>
            <a:ext cx="1587194" cy="8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ittà Metropolitana di Milano">
            <a:extLst>
              <a:ext uri="{FF2B5EF4-FFF2-40B4-BE49-F238E27FC236}">
                <a16:creationId xmlns:a16="http://schemas.microsoft.com/office/drawing/2014/main" id="{B319DC20-5075-48BC-BBA2-66D918D6A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96" y="185189"/>
            <a:ext cx="16097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4A2791-A849-4BA8-AC21-728F66976D99}"/>
              </a:ext>
            </a:extLst>
          </p:cNvPr>
          <p:cNvSpPr txBox="1"/>
          <p:nvPr/>
        </p:nvSpPr>
        <p:spPr>
          <a:xfrm>
            <a:off x="7104888" y="1477449"/>
            <a:ext cx="3227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l’installazione di un </a:t>
            </a: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impianto fotovoltaico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sulla copertura dell’edificio di circa 171 kWp.</a:t>
            </a:r>
          </a:p>
          <a:p>
            <a:endParaRPr lang="it-IT" sz="1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8EC5878-CDE9-CA44-AF6D-613380925CB6}"/>
              </a:ext>
            </a:extLst>
          </p:cNvPr>
          <p:cNvPicPr/>
          <p:nvPr/>
        </p:nvPicPr>
        <p:blipFill rotWithShape="1">
          <a:blip r:embed="rId7" cstate="print"/>
          <a:srcRect t="24124" r="50406"/>
          <a:stretch/>
        </p:blipFill>
        <p:spPr bwMode="auto">
          <a:xfrm>
            <a:off x="9081930" y="2628857"/>
            <a:ext cx="2077040" cy="98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5121632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vantGarde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vantGarde Bk BT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43ACCE2B3B28E4A9D745C23DAF79B1F" ma:contentTypeVersion="5" ma:contentTypeDescription="Creare un nuovo documento." ma:contentTypeScope="" ma:versionID="f1db76a65e3f61b293ee1dbf429d573d">
  <xsd:schema xmlns:xsd="http://www.w3.org/2001/XMLSchema" xmlns:xs="http://www.w3.org/2001/XMLSchema" xmlns:p="http://schemas.microsoft.com/office/2006/metadata/properties" xmlns:ns3="62d3a7cf-4741-46d8-857f-e384a7e82615" targetNamespace="http://schemas.microsoft.com/office/2006/metadata/properties" ma:root="true" ma:fieldsID="c8f498105068a16097f6b864a6988869" ns3:_="">
    <xsd:import namespace="62d3a7cf-4741-46d8-857f-e384a7e826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3a7cf-4741-46d8-857f-e384a7e82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d3a7cf-4741-46d8-857f-e384a7e82615" xsi:nil="true"/>
  </documentManagement>
</p:properties>
</file>

<file path=customXml/itemProps1.xml><?xml version="1.0" encoding="utf-8"?>
<ds:datastoreItem xmlns:ds="http://schemas.openxmlformats.org/officeDocument/2006/customXml" ds:itemID="{88DAD290-F706-46FE-836D-C51B205DE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d3a7cf-4741-46d8-857f-e384a7e826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E964E6-6510-4DB9-A51C-291AAD8B73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6DBB6E-930E-4FA0-956E-3132FD79942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2d3a7cf-4741-46d8-857f-e384a7e8261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1092</TotalTime>
  <Words>1578</Words>
  <Application>Microsoft Office PowerPoint</Application>
  <PresentationFormat>Widescreen</PresentationFormat>
  <Paragraphs>210</Paragraphs>
  <Slides>14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Aptos</vt:lpstr>
      <vt:lpstr>Arial</vt:lpstr>
      <vt:lpstr>AvantGarde Bk BT</vt:lpstr>
      <vt:lpstr>Calibri</vt:lpstr>
      <vt:lpstr>Google Sans</vt:lpstr>
      <vt:lpstr>News Gothic MT</vt:lpstr>
      <vt:lpstr>Times</vt:lpstr>
      <vt:lpstr>Times New Roman</vt:lpstr>
      <vt:lpstr>Trebuchet MS</vt:lpstr>
      <vt:lpstr>Wingdings 2</vt:lpstr>
      <vt:lpstr>1_Blank Presentation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Skimore, Owings and Merrill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&amp; Urban Design Studio</dc:title>
  <dc:creator>a.toselli@carbotermo.it</dc:creator>
  <cp:lastModifiedBy>PAOLO GIARDA</cp:lastModifiedBy>
  <cp:revision>751</cp:revision>
  <cp:lastPrinted>2021-09-22T15:36:07Z</cp:lastPrinted>
  <dcterms:created xsi:type="dcterms:W3CDTF">2010-12-08T08:17:57Z</dcterms:created>
  <dcterms:modified xsi:type="dcterms:W3CDTF">2024-03-13T09:41:10Z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0x010100443ACCE2B3B28E4A9D745C23DAF79B1F</vt:lpwstr>
  </property>
</Properties>
</file>